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24"/>
  </p:notes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82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9" r:id="rId21"/>
    <p:sldId id="274" r:id="rId22"/>
    <p:sldId id="275" r:id="rId23"/>
  </p:sldIdLst>
  <p:sldSz cx="12192000" cy="6858000"/>
  <p:notesSz cx="7099300" cy="10234613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Raleway Light" pitchFamily="2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325">
          <p15:clr>
            <a:srgbClr val="A4A3A4"/>
          </p15:clr>
        </p15:guide>
        <p15:guide id="4" pos="735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fny9yYmTRzNeUIpzCaRVBz2YK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FB"/>
    <a:srgbClr val="39B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68" y="108"/>
      </p:cViewPr>
      <p:guideLst>
        <p:guide orient="horz" pos="1071"/>
        <p:guide orient="horz" pos="3884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5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175" tIns="49575" rIns="99175" bIns="49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311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e1621e386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1e1621e3866_0_7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53" name="Google Shape;453;g1e1621e3866_0_70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3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77" name="Google Shape;477;p34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ed14dbe8d5_2_3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8" name="Google Shape;548;g2ed14dbe8d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2291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ed14dbe8d5_2_3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8" name="Google Shape;548;g2ed14dbe8d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131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1b41a2c3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1e1b41a2c3c_0_2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6" name="Google Shape;86;g1e1b41a2c3c_0_25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4" name="Google Shape;234;p25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8" name="Google Shape;308;p27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 Layout 1 1 1">
    <p:bg>
      <p:bgPr>
        <a:solidFill>
          <a:srgbClr val="E5E5E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/>
          <p:nvPr/>
        </p:nvSpPr>
        <p:spPr>
          <a:xfrm>
            <a:off x="5158667" y="2905765"/>
            <a:ext cx="18909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rgbClr val="267791"/>
                </a:solidFill>
                <a:latin typeface="Lato"/>
                <a:ea typeface="Lato"/>
                <a:cs typeface="Lato"/>
                <a:sym typeface="Lato"/>
              </a:rPr>
              <a:t>&lt; &gt;</a:t>
            </a:r>
            <a:endParaRPr sz="6000" b="0" i="0" u="none" strike="noStrike" cap="none">
              <a:solidFill>
                <a:srgbClr val="26779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4;p20"/>
          <p:cNvPicPr preferRelativeResize="0"/>
          <p:nvPr/>
        </p:nvPicPr>
        <p:blipFill rotWithShape="1">
          <a:blip r:embed="rId2">
            <a:alphaModFix/>
          </a:blip>
          <a:srcRect r="36159"/>
          <a:stretch/>
        </p:blipFill>
        <p:spPr>
          <a:xfrm>
            <a:off x="6749992" y="3092198"/>
            <a:ext cx="1417464" cy="631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 1">
  <p:cSld name="Blank 1 4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470390" y="3291900"/>
            <a:ext cx="278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4525" y="6220683"/>
            <a:ext cx="668181" cy="3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 2">
  <p:cSld name="Blank 1 4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5"/>
          <p:cNvSpPr txBox="1">
            <a:spLocks noGrp="1"/>
          </p:cNvSpPr>
          <p:nvPr>
            <p:ph type="sldNum" idx="12"/>
          </p:nvPr>
        </p:nvSpPr>
        <p:spPr>
          <a:xfrm>
            <a:off x="470390" y="3291900"/>
            <a:ext cx="278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45"/>
          <p:cNvPicPr preferRelativeResize="0"/>
          <p:nvPr/>
        </p:nvPicPr>
        <p:blipFill rotWithShape="1">
          <a:blip r:embed="rId3">
            <a:alphaModFix/>
          </a:blip>
          <a:srcRect r="36159"/>
          <a:stretch/>
        </p:blipFill>
        <p:spPr>
          <a:xfrm>
            <a:off x="10904525" y="6220683"/>
            <a:ext cx="668181" cy="3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5"/>
          <p:cNvSpPr/>
          <p:nvPr/>
        </p:nvSpPr>
        <p:spPr>
          <a:xfrm rot="5400000">
            <a:off x="-233850" y="938525"/>
            <a:ext cx="571500" cy="103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9B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100" b="0" i="0">
                <a:solidFill>
                  <a:srgbClr val="364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1"/>
          </p:nvPr>
        </p:nvSpPr>
        <p:spPr>
          <a:xfrm>
            <a:off x="762000" y="1904999"/>
            <a:ext cx="10668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000" b="0" i="0">
                <a:solidFill>
                  <a:srgbClr val="364F6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sldNum" idx="12"/>
          </p:nvPr>
        </p:nvSpPr>
        <p:spPr>
          <a:xfrm>
            <a:off x="11671790" y="6377937"/>
            <a:ext cx="278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7"/>
          <p:cNvSpPr txBox="1">
            <a:spLocks noGrp="1"/>
          </p:cNvSpPr>
          <p:nvPr>
            <p:ph type="title"/>
          </p:nvPr>
        </p:nvSpPr>
        <p:spPr>
          <a:xfrm>
            <a:off x="749300" y="309118"/>
            <a:ext cx="10069200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>
                <a:solidFill>
                  <a:srgbClr val="364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body" idx="1"/>
          </p:nvPr>
        </p:nvSpPr>
        <p:spPr>
          <a:xfrm>
            <a:off x="1115060" y="1705711"/>
            <a:ext cx="60783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64F6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100" b="0" i="0">
                <a:solidFill>
                  <a:srgbClr val="364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body" idx="1"/>
          </p:nvPr>
        </p:nvSpPr>
        <p:spPr>
          <a:xfrm>
            <a:off x="762000" y="1904999"/>
            <a:ext cx="10668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000" b="0" i="0">
                <a:solidFill>
                  <a:srgbClr val="364F6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sldNum" idx="12"/>
          </p:nvPr>
        </p:nvSpPr>
        <p:spPr>
          <a:xfrm>
            <a:off x="11671790" y="6377937"/>
            <a:ext cx="278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 preserve="1">
  <p:cSld name="1_Custom Layout 1 1 1">
    <p:bg>
      <p:bgPr>
        <a:solidFill>
          <a:srgbClr val="F6F9F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/>
          <p:nvPr/>
        </p:nvSpPr>
        <p:spPr>
          <a:xfrm>
            <a:off x="5158667" y="2905765"/>
            <a:ext cx="18909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rgbClr val="267791"/>
                </a:solidFill>
                <a:latin typeface="Lato"/>
                <a:ea typeface="Lato"/>
                <a:cs typeface="Lato"/>
                <a:sym typeface="Lato"/>
              </a:rPr>
              <a:t>&lt; &gt;</a:t>
            </a:r>
            <a:endParaRPr sz="6000" b="0" i="0" u="none" strike="noStrike" cap="none">
              <a:solidFill>
                <a:srgbClr val="26779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4;p20"/>
          <p:cNvPicPr preferRelativeResize="0"/>
          <p:nvPr/>
        </p:nvPicPr>
        <p:blipFill rotWithShape="1">
          <a:blip r:embed="rId2">
            <a:alphaModFix/>
          </a:blip>
          <a:srcRect r="36159"/>
          <a:stretch/>
        </p:blipFill>
        <p:spPr>
          <a:xfrm>
            <a:off x="6749992" y="3092198"/>
            <a:ext cx="1417464" cy="631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48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">
  <p:cSld name="Blank 1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5962295" y="6185738"/>
            <a:ext cx="278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22"/>
          <p:cNvSpPr/>
          <p:nvPr/>
        </p:nvSpPr>
        <p:spPr>
          <a:xfrm rot="5400000">
            <a:off x="-233850" y="938525"/>
            <a:ext cx="571500" cy="103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9B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3">
            <a:alphaModFix/>
          </a:blip>
          <a:srcRect r="36159"/>
          <a:stretch/>
        </p:blipFill>
        <p:spPr>
          <a:xfrm>
            <a:off x="473231" y="6149659"/>
            <a:ext cx="668181" cy="3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762000" y="675082"/>
            <a:ext cx="10668000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28425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">
  <p:cSld name="1_Blank 1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0"/>
          <p:cNvPicPr preferRelativeResize="0"/>
          <p:nvPr/>
        </p:nvPicPr>
        <p:blipFill rotWithShape="1">
          <a:blip r:embed="rId3">
            <a:alphaModFix/>
          </a:blip>
          <a:srcRect r="36159"/>
          <a:stretch/>
        </p:blipFill>
        <p:spPr>
          <a:xfrm>
            <a:off x="473231" y="6149659"/>
            <a:ext cx="668181" cy="3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0"/>
          <p:cNvSpPr txBox="1">
            <a:spLocks noGrp="1"/>
          </p:cNvSpPr>
          <p:nvPr>
            <p:ph type="sldNum" idx="12"/>
          </p:nvPr>
        </p:nvSpPr>
        <p:spPr>
          <a:xfrm>
            <a:off x="5962295" y="6185738"/>
            <a:ext cx="278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0668000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">
  <p:cSld name="1_Blank 1 4 2">
    <p:bg>
      <p:bgPr>
        <a:solidFill>
          <a:srgbClr val="F5F9FB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1"/>
          <p:cNvSpPr txBox="1">
            <a:spLocks noGrp="1"/>
          </p:cNvSpPr>
          <p:nvPr>
            <p:ph type="sldNum" idx="12"/>
          </p:nvPr>
        </p:nvSpPr>
        <p:spPr>
          <a:xfrm>
            <a:off x="470390" y="3291900"/>
            <a:ext cx="278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1"/>
          <p:cNvPicPr preferRelativeResize="0"/>
          <p:nvPr/>
        </p:nvPicPr>
        <p:blipFill rotWithShape="1">
          <a:blip r:embed="rId2">
            <a:alphaModFix/>
          </a:blip>
          <a:srcRect r="36159"/>
          <a:stretch/>
        </p:blipFill>
        <p:spPr>
          <a:xfrm>
            <a:off x="10904525" y="6220683"/>
            <a:ext cx="668181" cy="3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1"/>
          <p:cNvSpPr/>
          <p:nvPr/>
        </p:nvSpPr>
        <p:spPr>
          <a:xfrm rot="5400000">
            <a:off x="-233850" y="938525"/>
            <a:ext cx="571500" cy="103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9B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 Layout 1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">
  <p:cSld name="Blank 1 4">
    <p:bg>
      <p:bgPr>
        <a:solidFill>
          <a:srgbClr val="F5F9FB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sldNum" idx="12"/>
          </p:nvPr>
        </p:nvSpPr>
        <p:spPr>
          <a:xfrm>
            <a:off x="470390" y="3291900"/>
            <a:ext cx="278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364F6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39"/>
          <p:cNvPicPr preferRelativeResize="0"/>
          <p:nvPr/>
        </p:nvPicPr>
        <p:blipFill rotWithShape="1">
          <a:blip r:embed="rId2">
            <a:alphaModFix/>
          </a:blip>
          <a:srcRect r="36159"/>
          <a:stretch/>
        </p:blipFill>
        <p:spPr>
          <a:xfrm>
            <a:off x="10904525" y="6220683"/>
            <a:ext cx="668181" cy="3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9"/>
          <p:cNvSpPr/>
          <p:nvPr/>
        </p:nvSpPr>
        <p:spPr>
          <a:xfrm rot="5400000">
            <a:off x="-233850" y="938525"/>
            <a:ext cx="571500" cy="103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9B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5676" y="2714244"/>
            <a:ext cx="3660648" cy="106375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sldNum" idx="12"/>
          </p:nvPr>
        </p:nvSpPr>
        <p:spPr>
          <a:xfrm>
            <a:off x="11671790" y="6377937"/>
            <a:ext cx="27841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0668000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762000" y="1904999"/>
            <a:ext cx="10668000" cy="41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0668000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762000" y="1904999"/>
            <a:ext cx="10668000" cy="41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ubs.ly/Q02GYtdD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slide" Target="slide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4163627" y="3113282"/>
            <a:ext cx="1278382" cy="631435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1200" b="1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3239096" y="6038850"/>
            <a:ext cx="6466879" cy="650806"/>
          </a:xfrm>
          <a:prstGeom prst="wedgeRoundRectCallout">
            <a:avLst>
              <a:gd name="adj1" fmla="val -61337"/>
              <a:gd name="adj2" fmla="val -8468"/>
              <a:gd name="adj3" fmla="val 16667"/>
            </a:avLst>
          </a:prstGeom>
          <a:solidFill>
            <a:srgbClr val="FFD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8"/>
          <p:cNvSpPr txBox="1"/>
          <p:nvPr/>
        </p:nvSpPr>
        <p:spPr>
          <a:xfrm>
            <a:off x="494924" y="711269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Benefícios adicionais: </a:t>
            </a: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Avaliação de Riscos Cibernéticos Mensal </a:t>
            </a:r>
            <a:r>
              <a:rPr lang="en" sz="31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LatúScan</a:t>
            </a:r>
            <a:endParaRPr sz="3100" b="1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37" name="Google Shape;337;p28"/>
          <p:cNvGrpSpPr/>
          <p:nvPr/>
        </p:nvGrpSpPr>
        <p:grpSpPr>
          <a:xfrm>
            <a:off x="8401646" y="1774524"/>
            <a:ext cx="2863524" cy="3755995"/>
            <a:chOff x="8036379" y="1409198"/>
            <a:chExt cx="3290633" cy="4316220"/>
          </a:xfrm>
        </p:grpSpPr>
        <p:pic>
          <p:nvPicPr>
            <p:cNvPr id="338" name="Google Shape;33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36379" y="1409198"/>
              <a:ext cx="1932566" cy="27329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39" name="Google Shape;33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15624" y="2200843"/>
              <a:ext cx="1932146" cy="27329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40" name="Google Shape;340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94448" y="2992487"/>
              <a:ext cx="1932564" cy="27329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41" name="Google Shape;341;p28"/>
          <p:cNvSpPr/>
          <p:nvPr/>
        </p:nvSpPr>
        <p:spPr>
          <a:xfrm>
            <a:off x="588991" y="2608093"/>
            <a:ext cx="631755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Avaliação de mais de 100 mil vulnerabilidades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Com um banco de dados atualizado em tempo real, é analisada a existência de quaisquer vulnerabilidades já identificadas pela comunidade de cibersegurança global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8"/>
          <p:cNvSpPr/>
          <p:nvPr/>
        </p:nvSpPr>
        <p:spPr>
          <a:xfrm>
            <a:off x="588991" y="5147106"/>
            <a:ext cx="631755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Apresentação de Soluções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Classificação das vulnerabilidades identificadas por nível de risco, oferecendo soluções para correção</a:t>
            </a:r>
            <a:endParaRPr sz="1200" b="0" i="0" u="none" strike="noStrike" cap="none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3" name="Google Shape;343;p28"/>
          <p:cNvSpPr/>
          <p:nvPr/>
        </p:nvSpPr>
        <p:spPr>
          <a:xfrm>
            <a:off x="588991" y="1771280"/>
            <a:ext cx="631755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Mapeamento da Superfície de Ataque</a:t>
            </a:r>
            <a:endParaRPr sz="1200" b="0" i="0" u="none" strike="noStrike" cap="none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A partir da URL da empresa, são mapeados todos subdomínios, endereços de IP, protocolos de e-mails entre outros serviços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8"/>
          <p:cNvSpPr/>
          <p:nvPr/>
        </p:nvSpPr>
        <p:spPr>
          <a:xfrm>
            <a:off x="588991" y="4329344"/>
            <a:ext cx="631755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Estimativa Potenciais Perdas Financeiras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Análise do impacto financeiro potencial de acordo com as vulnerabilidades encontradas e o perfil do cliente, fornecendo estimativas das possíveis perda.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8"/>
          <p:cNvSpPr/>
          <p:nvPr/>
        </p:nvSpPr>
        <p:spPr>
          <a:xfrm>
            <a:off x="588991" y="3483006"/>
            <a:ext cx="63177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Busca de Dados Vazados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Monitoramento de fontes abertas e a dark web para detectar vazamentos de dados sensíveis, informando rapidamente seu cliente para mitigar os danos.</a:t>
            </a:r>
            <a:endParaRPr sz="1200" b="0" i="0" u="none" strike="noStrike" cap="none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6" name="Google Shape;346;p28"/>
          <p:cNvSpPr/>
          <p:nvPr/>
        </p:nvSpPr>
        <p:spPr>
          <a:xfrm>
            <a:off x="3977387" y="6067899"/>
            <a:ext cx="5606057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Dica: </a:t>
            </a:r>
            <a:r>
              <a:rPr lang="en" sz="1050" b="0" i="0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Neste ponto, sugerimos mostrar ao cliente a avaliação de risco cibernético, que você pode baixar na plataforma da Latú após realizar a cotação. </a:t>
            </a:r>
            <a:endParaRPr sz="1050" b="0" i="0" u="none" strike="noStrike" cap="none" dirty="0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Para saber como baixar este relatório, assista a este vídeo </a:t>
            </a:r>
            <a:r>
              <a:rPr lang="en" sz="1050" b="1" i="1" u="sng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aqui!</a:t>
            </a:r>
            <a:endParaRPr sz="1400" b="1" i="1" u="sng" strike="noStrike" cap="none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7" name="Google Shape;347;p28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8" name="Google Shape;348;p28" descr="Luces encendidas con rellen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2979" y="6154343"/>
            <a:ext cx="39052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552;p34">
            <a:extLst>
              <a:ext uri="{FF2B5EF4-FFF2-40B4-BE49-F238E27FC236}">
                <a16:creationId xmlns:a16="http://schemas.microsoft.com/office/drawing/2014/main" id="{6667ECD4-24EC-8F3A-8B24-A831D9D00EFB}"/>
              </a:ext>
            </a:extLst>
          </p:cNvPr>
          <p:cNvSpPr txBox="1"/>
          <p:nvPr/>
        </p:nvSpPr>
        <p:spPr>
          <a:xfrm>
            <a:off x="516154" y="555945"/>
            <a:ext cx="99330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Como o Seguro Cyber da Latú </a:t>
            </a:r>
            <a:r>
              <a:rPr lang="pt-BR" sz="3100" b="1" dirty="0">
                <a:solidFill>
                  <a:srgbClr val="39BEC5"/>
                </a:solidFill>
                <a:latin typeface="Raleway"/>
                <a:sym typeface="Raleway"/>
              </a:rPr>
              <a:t>a mais </a:t>
            </a:r>
            <a:r>
              <a:rPr lang="pt-BR" sz="3100" b="1" dirty="0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rápida e eficaz resposta a incidentes cibernéticos</a:t>
            </a:r>
            <a:endParaRPr lang="pt-BR" sz="3100" b="1" i="0" u="none" strike="noStrike" cap="none" dirty="0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" name="Google Shape;560;p34">
            <a:extLst>
              <a:ext uri="{FF2B5EF4-FFF2-40B4-BE49-F238E27FC236}">
                <a16:creationId xmlns:a16="http://schemas.microsoft.com/office/drawing/2014/main" id="{AB184D39-16B6-48F4-8699-2B8777D3BAC5}"/>
              </a:ext>
            </a:extLst>
          </p:cNvPr>
          <p:cNvSpPr txBox="1"/>
          <p:nvPr/>
        </p:nvSpPr>
        <p:spPr>
          <a:xfrm>
            <a:off x="548926" y="2814564"/>
            <a:ext cx="54440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50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EC5"/>
              </a:buClr>
              <a:buSzPts val="1200"/>
            </a:pPr>
            <a:r>
              <a:rPr lang="pt-BR" sz="12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Nosso 0800 oferece suporte imediato e está disponível a qualquer hora do dia, garantindo resposta rápida a incidentes cibernéticos.</a:t>
            </a:r>
            <a:endParaRPr sz="1200" dirty="0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" name="Google Shape;561;p34">
            <a:extLst>
              <a:ext uri="{FF2B5EF4-FFF2-40B4-BE49-F238E27FC236}">
                <a16:creationId xmlns:a16="http://schemas.microsoft.com/office/drawing/2014/main" id="{CBE987F3-F84C-BF32-BFF3-520B6D4FD7F4}"/>
              </a:ext>
            </a:extLst>
          </p:cNvPr>
          <p:cNvSpPr txBox="1"/>
          <p:nvPr/>
        </p:nvSpPr>
        <p:spPr>
          <a:xfrm>
            <a:off x="6298520" y="2814564"/>
            <a:ext cx="54440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50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EC5"/>
              </a:buClr>
              <a:buSzPts val="1200"/>
            </a:pPr>
            <a:r>
              <a:rPr lang="pt-BR" sz="12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Profissionais altamente capacitados para análise e mitigação de incidentes identificados, atuando de modo para mitigar danos e conter custos</a:t>
            </a:r>
          </a:p>
        </p:txBody>
      </p:sp>
      <p:sp>
        <p:nvSpPr>
          <p:cNvPr id="36" name="Google Shape;562;p34">
            <a:extLst>
              <a:ext uri="{FF2B5EF4-FFF2-40B4-BE49-F238E27FC236}">
                <a16:creationId xmlns:a16="http://schemas.microsoft.com/office/drawing/2014/main" id="{3E07D7C9-2EC5-DF8B-EC9C-10B483F7BF08}"/>
              </a:ext>
            </a:extLst>
          </p:cNvPr>
          <p:cNvSpPr txBox="1"/>
          <p:nvPr/>
        </p:nvSpPr>
        <p:spPr>
          <a:xfrm>
            <a:off x="548926" y="4295578"/>
            <a:ext cx="54440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5080" lvl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9BEC5"/>
              </a:buClr>
              <a:buSzPts val="1200"/>
            </a:pPr>
            <a:r>
              <a:rPr lang="pt-BR" sz="12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Protocolos específicos e adaptáveis para diferentes tipos de incidentes, assegurando uma abordagem eficaz e coordenada para cada situação.</a:t>
            </a:r>
          </a:p>
        </p:txBody>
      </p:sp>
      <p:sp>
        <p:nvSpPr>
          <p:cNvPr id="37" name="Google Shape;549;p34">
            <a:extLst>
              <a:ext uri="{FF2B5EF4-FFF2-40B4-BE49-F238E27FC236}">
                <a16:creationId xmlns:a16="http://schemas.microsoft.com/office/drawing/2014/main" id="{9AD34FCE-D658-E97D-7AB6-9EF74042DD67}"/>
              </a:ext>
            </a:extLst>
          </p:cNvPr>
          <p:cNvSpPr/>
          <p:nvPr/>
        </p:nvSpPr>
        <p:spPr>
          <a:xfrm>
            <a:off x="548928" y="2318928"/>
            <a:ext cx="5444002" cy="56550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24/7 Central de Atendimento</a:t>
            </a:r>
            <a:endParaRPr lang="pt-BR" sz="1600" b="1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" name="Google Shape;551;p34">
            <a:extLst>
              <a:ext uri="{FF2B5EF4-FFF2-40B4-BE49-F238E27FC236}">
                <a16:creationId xmlns:a16="http://schemas.microsoft.com/office/drawing/2014/main" id="{1DC76029-E607-3A52-353E-B8940E727D4B}"/>
              </a:ext>
            </a:extLst>
          </p:cNvPr>
          <p:cNvSpPr/>
          <p:nvPr/>
        </p:nvSpPr>
        <p:spPr>
          <a:xfrm>
            <a:off x="548928" y="3858661"/>
            <a:ext cx="5420826" cy="56550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16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Planos de Resposta Adaptáveis</a:t>
            </a:r>
          </a:p>
        </p:txBody>
      </p:sp>
      <p:sp>
        <p:nvSpPr>
          <p:cNvPr id="39" name="Google Shape;562;p34">
            <a:extLst>
              <a:ext uri="{FF2B5EF4-FFF2-40B4-BE49-F238E27FC236}">
                <a16:creationId xmlns:a16="http://schemas.microsoft.com/office/drawing/2014/main" id="{605E229F-B4C0-6BB6-E733-763DA92DC9AF}"/>
              </a:ext>
            </a:extLst>
          </p:cNvPr>
          <p:cNvSpPr txBox="1"/>
          <p:nvPr/>
        </p:nvSpPr>
        <p:spPr>
          <a:xfrm>
            <a:off x="6298520" y="4295578"/>
            <a:ext cx="54440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5080" lvl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9BEC5"/>
              </a:buClr>
              <a:buSzPts val="1200"/>
            </a:pPr>
            <a:r>
              <a:rPr lang="pt-BR" sz="12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Atuamos com escritórios parceiros especializados para garantir conformidade com leis de proteção de dados e apoio em questões legais relacionadas a incidentes cibernéticos.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529CA1-C1C5-4251-1C57-F2059EB2A3A9}"/>
              </a:ext>
            </a:extLst>
          </p:cNvPr>
          <p:cNvGrpSpPr/>
          <p:nvPr/>
        </p:nvGrpSpPr>
        <p:grpSpPr>
          <a:xfrm>
            <a:off x="548927" y="1757705"/>
            <a:ext cx="569582" cy="569582"/>
            <a:chOff x="440067" y="1711528"/>
            <a:chExt cx="569582" cy="569582"/>
          </a:xfrm>
          <a:gradFill>
            <a:gsLst>
              <a:gs pos="0">
                <a:srgbClr val="39BEC5"/>
              </a:gs>
              <a:gs pos="100000">
                <a:srgbClr val="364F6D"/>
              </a:gs>
            </a:gsLst>
            <a:lin ang="0" scaled="0"/>
          </a:gra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674531E-1511-326E-B34F-490C29040DC1}"/>
                </a:ext>
              </a:extLst>
            </p:cNvPr>
            <p:cNvSpPr/>
            <p:nvPr/>
          </p:nvSpPr>
          <p:spPr>
            <a:xfrm>
              <a:off x="440067" y="1711528"/>
              <a:ext cx="485497" cy="443757"/>
            </a:xfrm>
            <a:custGeom>
              <a:avLst/>
              <a:gdLst>
                <a:gd name="connsiteX0" fmla="*/ 107013 w 485497"/>
                <a:gd name="connsiteY0" fmla="*/ 107013 h 443757"/>
                <a:gd name="connsiteX1" fmla="*/ 284792 w 485497"/>
                <a:gd name="connsiteY1" fmla="*/ 33374 h 443757"/>
                <a:gd name="connsiteX2" fmla="*/ 427555 w 485497"/>
                <a:gd name="connsiteY2" fmla="*/ 77836 h 443757"/>
                <a:gd name="connsiteX3" fmla="*/ 395320 w 485497"/>
                <a:gd name="connsiteY3" fmla="*/ 81142 h 443757"/>
                <a:gd name="connsiteX4" fmla="*/ 398725 w 485497"/>
                <a:gd name="connsiteY4" fmla="*/ 114342 h 443757"/>
                <a:gd name="connsiteX5" fmla="*/ 485497 w 485497"/>
                <a:gd name="connsiteY5" fmla="*/ 105442 h 443757"/>
                <a:gd name="connsiteX6" fmla="*/ 476597 w 485497"/>
                <a:gd name="connsiteY6" fmla="*/ 18669 h 443757"/>
                <a:gd name="connsiteX7" fmla="*/ 443397 w 485497"/>
                <a:gd name="connsiteY7" fmla="*/ 22075 h 443757"/>
                <a:gd name="connsiteX8" fmla="*/ 446283 w 485497"/>
                <a:gd name="connsiteY8" fmla="*/ 50210 h 443757"/>
                <a:gd name="connsiteX9" fmla="*/ 284792 w 485497"/>
                <a:gd name="connsiteY9" fmla="*/ 0 h 443757"/>
                <a:gd name="connsiteX10" fmla="*/ 83414 w 485497"/>
                <a:gd name="connsiteY10" fmla="*/ 83414 h 443757"/>
                <a:gd name="connsiteX11" fmla="*/ 0 w 485497"/>
                <a:gd name="connsiteY11" fmla="*/ 284792 h 443757"/>
                <a:gd name="connsiteX12" fmla="*/ 48462 w 485497"/>
                <a:gd name="connsiteY12" fmla="*/ 443757 h 443757"/>
                <a:gd name="connsiteX13" fmla="*/ 76138 w 485497"/>
                <a:gd name="connsiteY13" fmla="*/ 425107 h 443757"/>
                <a:gd name="connsiteX14" fmla="*/ 75003 w 485497"/>
                <a:gd name="connsiteY14" fmla="*/ 423388 h 443757"/>
                <a:gd name="connsiteX15" fmla="*/ 33374 w 485497"/>
                <a:gd name="connsiteY15" fmla="*/ 284792 h 443757"/>
                <a:gd name="connsiteX16" fmla="*/ 107013 w 485497"/>
                <a:gd name="connsiteY16" fmla="*/ 107013 h 44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5497" h="443757">
                  <a:moveTo>
                    <a:pt x="107013" y="107013"/>
                  </a:moveTo>
                  <a:cubicBezTo>
                    <a:pt x="154499" y="59526"/>
                    <a:pt x="217635" y="33374"/>
                    <a:pt x="284792" y="33374"/>
                  </a:cubicBezTo>
                  <a:cubicBezTo>
                    <a:pt x="336147" y="33374"/>
                    <a:pt x="385799" y="48996"/>
                    <a:pt x="427555" y="77836"/>
                  </a:cubicBezTo>
                  <a:lnTo>
                    <a:pt x="395320" y="81142"/>
                  </a:lnTo>
                  <a:lnTo>
                    <a:pt x="398725" y="114342"/>
                  </a:lnTo>
                  <a:lnTo>
                    <a:pt x="485497" y="105442"/>
                  </a:lnTo>
                  <a:lnTo>
                    <a:pt x="476597" y="18669"/>
                  </a:lnTo>
                  <a:lnTo>
                    <a:pt x="443397" y="22075"/>
                  </a:lnTo>
                  <a:lnTo>
                    <a:pt x="446283" y="50210"/>
                  </a:lnTo>
                  <a:cubicBezTo>
                    <a:pt x="399027" y="17640"/>
                    <a:pt x="342871" y="0"/>
                    <a:pt x="284792" y="0"/>
                  </a:cubicBezTo>
                  <a:cubicBezTo>
                    <a:pt x="208721" y="0"/>
                    <a:pt x="137204" y="29624"/>
                    <a:pt x="83414" y="83414"/>
                  </a:cubicBezTo>
                  <a:cubicBezTo>
                    <a:pt x="29624" y="137204"/>
                    <a:pt x="0" y="208721"/>
                    <a:pt x="0" y="284792"/>
                  </a:cubicBezTo>
                  <a:cubicBezTo>
                    <a:pt x="0" y="341741"/>
                    <a:pt x="16758" y="396711"/>
                    <a:pt x="48462" y="443757"/>
                  </a:cubicBezTo>
                  <a:lnTo>
                    <a:pt x="76138" y="425107"/>
                  </a:lnTo>
                  <a:cubicBezTo>
                    <a:pt x="75755" y="424536"/>
                    <a:pt x="75382" y="423961"/>
                    <a:pt x="75003" y="423388"/>
                  </a:cubicBezTo>
                  <a:cubicBezTo>
                    <a:pt x="47767" y="382254"/>
                    <a:pt x="33374" y="334381"/>
                    <a:pt x="33374" y="284792"/>
                  </a:cubicBezTo>
                  <a:cubicBezTo>
                    <a:pt x="33374" y="217636"/>
                    <a:pt x="59526" y="154499"/>
                    <a:pt x="107013" y="107013"/>
                  </a:cubicBez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8C22441-93A8-A6F2-A119-A484F17D30B6}"/>
                </a:ext>
              </a:extLst>
            </p:cNvPr>
            <p:cNvSpPr/>
            <p:nvPr/>
          </p:nvSpPr>
          <p:spPr>
            <a:xfrm>
              <a:off x="524152" y="1837353"/>
              <a:ext cx="485497" cy="443757"/>
            </a:xfrm>
            <a:custGeom>
              <a:avLst/>
              <a:gdLst>
                <a:gd name="connsiteX0" fmla="*/ 437036 w 485497"/>
                <a:gd name="connsiteY0" fmla="*/ 0 h 443757"/>
                <a:gd name="connsiteX1" fmla="*/ 409359 w 485497"/>
                <a:gd name="connsiteY1" fmla="*/ 18650 h 443757"/>
                <a:gd name="connsiteX2" fmla="*/ 410495 w 485497"/>
                <a:gd name="connsiteY2" fmla="*/ 20369 h 443757"/>
                <a:gd name="connsiteX3" fmla="*/ 452123 w 485497"/>
                <a:gd name="connsiteY3" fmla="*/ 158966 h 443757"/>
                <a:gd name="connsiteX4" fmla="*/ 378485 w 485497"/>
                <a:gd name="connsiteY4" fmla="*/ 336745 h 443757"/>
                <a:gd name="connsiteX5" fmla="*/ 200706 w 485497"/>
                <a:gd name="connsiteY5" fmla="*/ 410383 h 443757"/>
                <a:gd name="connsiteX6" fmla="*/ 57942 w 485497"/>
                <a:gd name="connsiteY6" fmla="*/ 365921 h 443757"/>
                <a:gd name="connsiteX7" fmla="*/ 90178 w 485497"/>
                <a:gd name="connsiteY7" fmla="*/ 362615 h 443757"/>
                <a:gd name="connsiteX8" fmla="*/ 86772 w 485497"/>
                <a:gd name="connsiteY8" fmla="*/ 329416 h 443757"/>
                <a:gd name="connsiteX9" fmla="*/ 0 w 485497"/>
                <a:gd name="connsiteY9" fmla="*/ 338316 h 443757"/>
                <a:gd name="connsiteX10" fmla="*/ 8900 w 485497"/>
                <a:gd name="connsiteY10" fmla="*/ 425088 h 443757"/>
                <a:gd name="connsiteX11" fmla="*/ 42100 w 485497"/>
                <a:gd name="connsiteY11" fmla="*/ 421683 h 443757"/>
                <a:gd name="connsiteX12" fmla="*/ 39214 w 485497"/>
                <a:gd name="connsiteY12" fmla="*/ 393547 h 443757"/>
                <a:gd name="connsiteX13" fmla="*/ 200706 w 485497"/>
                <a:gd name="connsiteY13" fmla="*/ 443757 h 443757"/>
                <a:gd name="connsiteX14" fmla="*/ 402084 w 485497"/>
                <a:gd name="connsiteY14" fmla="*/ 360344 h 443757"/>
                <a:gd name="connsiteX15" fmla="*/ 485497 w 485497"/>
                <a:gd name="connsiteY15" fmla="*/ 158966 h 443757"/>
                <a:gd name="connsiteX16" fmla="*/ 437036 w 485497"/>
                <a:gd name="connsiteY16" fmla="*/ 0 h 44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5497" h="443757">
                  <a:moveTo>
                    <a:pt x="437036" y="0"/>
                  </a:moveTo>
                  <a:lnTo>
                    <a:pt x="409359" y="18650"/>
                  </a:lnTo>
                  <a:cubicBezTo>
                    <a:pt x="409743" y="19220"/>
                    <a:pt x="410115" y="19797"/>
                    <a:pt x="410495" y="20369"/>
                  </a:cubicBezTo>
                  <a:cubicBezTo>
                    <a:pt x="437729" y="61504"/>
                    <a:pt x="452123" y="109377"/>
                    <a:pt x="452123" y="158966"/>
                  </a:cubicBezTo>
                  <a:cubicBezTo>
                    <a:pt x="452123" y="226122"/>
                    <a:pt x="425971" y="289258"/>
                    <a:pt x="378485" y="336745"/>
                  </a:cubicBezTo>
                  <a:cubicBezTo>
                    <a:pt x="330999" y="384232"/>
                    <a:pt x="267863" y="410383"/>
                    <a:pt x="200706" y="410383"/>
                  </a:cubicBezTo>
                  <a:cubicBezTo>
                    <a:pt x="149350" y="410383"/>
                    <a:pt x="99698" y="394761"/>
                    <a:pt x="57942" y="365921"/>
                  </a:cubicBezTo>
                  <a:lnTo>
                    <a:pt x="90178" y="362615"/>
                  </a:lnTo>
                  <a:lnTo>
                    <a:pt x="86772" y="329416"/>
                  </a:lnTo>
                  <a:lnTo>
                    <a:pt x="0" y="338316"/>
                  </a:lnTo>
                  <a:lnTo>
                    <a:pt x="8900" y="425088"/>
                  </a:lnTo>
                  <a:lnTo>
                    <a:pt x="42100" y="421683"/>
                  </a:lnTo>
                  <a:lnTo>
                    <a:pt x="39214" y="393547"/>
                  </a:lnTo>
                  <a:cubicBezTo>
                    <a:pt x="86471" y="426117"/>
                    <a:pt x="142627" y="443757"/>
                    <a:pt x="200706" y="443757"/>
                  </a:cubicBezTo>
                  <a:cubicBezTo>
                    <a:pt x="276776" y="443757"/>
                    <a:pt x="348293" y="414134"/>
                    <a:pt x="402084" y="360344"/>
                  </a:cubicBezTo>
                  <a:cubicBezTo>
                    <a:pt x="455874" y="306554"/>
                    <a:pt x="485497" y="235036"/>
                    <a:pt x="485497" y="158966"/>
                  </a:cubicBezTo>
                  <a:cubicBezTo>
                    <a:pt x="485497" y="102017"/>
                    <a:pt x="468740" y="47046"/>
                    <a:pt x="437036" y="0"/>
                  </a:cubicBez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3C9DEF-29FB-9025-E4F0-1DDD685F58E8}"/>
                </a:ext>
              </a:extLst>
            </p:cNvPr>
            <p:cNvSpPr/>
            <p:nvPr/>
          </p:nvSpPr>
          <p:spPr>
            <a:xfrm>
              <a:off x="528206" y="1940181"/>
              <a:ext cx="95090" cy="116860"/>
            </a:xfrm>
            <a:custGeom>
              <a:avLst/>
              <a:gdLst>
                <a:gd name="connsiteX0" fmla="*/ 50900 w 95090"/>
                <a:gd name="connsiteY0" fmla="*/ 91163 h 116860"/>
                <a:gd name="connsiteX1" fmla="*/ 72504 w 95090"/>
                <a:gd name="connsiteY1" fmla="*/ 71196 h 116860"/>
                <a:gd name="connsiteX2" fmla="*/ 91981 w 95090"/>
                <a:gd name="connsiteY2" fmla="*/ 34861 h 116860"/>
                <a:gd name="connsiteX3" fmla="*/ 47463 w 95090"/>
                <a:gd name="connsiteY3" fmla="*/ 0 h 116860"/>
                <a:gd name="connsiteX4" fmla="*/ 0 w 95090"/>
                <a:gd name="connsiteY4" fmla="*/ 23896 h 116860"/>
                <a:gd name="connsiteX5" fmla="*/ 24059 w 95090"/>
                <a:gd name="connsiteY5" fmla="*/ 37317 h 116860"/>
                <a:gd name="connsiteX6" fmla="*/ 44518 w 95090"/>
                <a:gd name="connsiteY6" fmla="*/ 26187 h 116860"/>
                <a:gd name="connsiteX7" fmla="*/ 59248 w 95090"/>
                <a:gd name="connsiteY7" fmla="*/ 37972 h 116860"/>
                <a:gd name="connsiteX8" fmla="*/ 48773 w 95090"/>
                <a:gd name="connsiteY8" fmla="*/ 56467 h 116860"/>
                <a:gd name="connsiteX9" fmla="*/ 5892 w 95090"/>
                <a:gd name="connsiteY9" fmla="*/ 96565 h 116860"/>
                <a:gd name="connsiteX10" fmla="*/ 5892 w 95090"/>
                <a:gd name="connsiteY10" fmla="*/ 116860 h 116860"/>
                <a:gd name="connsiteX11" fmla="*/ 95090 w 95090"/>
                <a:gd name="connsiteY11" fmla="*/ 116860 h 116860"/>
                <a:gd name="connsiteX12" fmla="*/ 95090 w 95090"/>
                <a:gd name="connsiteY12" fmla="*/ 91164 h 116860"/>
                <a:gd name="connsiteX13" fmla="*/ 50900 w 95090"/>
                <a:gd name="connsiteY13" fmla="*/ 91164 h 11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090" h="116860">
                  <a:moveTo>
                    <a:pt x="50900" y="91163"/>
                  </a:moveTo>
                  <a:lnTo>
                    <a:pt x="72504" y="71196"/>
                  </a:lnTo>
                  <a:cubicBezTo>
                    <a:pt x="88871" y="56138"/>
                    <a:pt x="91981" y="45990"/>
                    <a:pt x="91981" y="34861"/>
                  </a:cubicBezTo>
                  <a:cubicBezTo>
                    <a:pt x="91981" y="13584"/>
                    <a:pt x="73813" y="0"/>
                    <a:pt x="47463" y="0"/>
                  </a:cubicBezTo>
                  <a:cubicBezTo>
                    <a:pt x="24877" y="0"/>
                    <a:pt x="8674" y="9493"/>
                    <a:pt x="0" y="23896"/>
                  </a:cubicBezTo>
                  <a:lnTo>
                    <a:pt x="24059" y="37317"/>
                  </a:lnTo>
                  <a:cubicBezTo>
                    <a:pt x="28642" y="29952"/>
                    <a:pt x="36171" y="26187"/>
                    <a:pt x="44518" y="26187"/>
                  </a:cubicBezTo>
                  <a:cubicBezTo>
                    <a:pt x="54337" y="26187"/>
                    <a:pt x="59248" y="30606"/>
                    <a:pt x="59248" y="37972"/>
                  </a:cubicBezTo>
                  <a:cubicBezTo>
                    <a:pt x="59248" y="42719"/>
                    <a:pt x="57938" y="47956"/>
                    <a:pt x="48773" y="56467"/>
                  </a:cubicBezTo>
                  <a:lnTo>
                    <a:pt x="5892" y="96565"/>
                  </a:lnTo>
                  <a:lnTo>
                    <a:pt x="5892" y="116860"/>
                  </a:lnTo>
                  <a:lnTo>
                    <a:pt x="95090" y="116860"/>
                  </a:lnTo>
                  <a:lnTo>
                    <a:pt x="95090" y="91164"/>
                  </a:lnTo>
                  <a:lnTo>
                    <a:pt x="50900" y="91164"/>
                  </a:ln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9E2017D-57AF-CB46-B5B1-A57EB12BCB6F}"/>
                </a:ext>
              </a:extLst>
            </p:cNvPr>
            <p:cNvSpPr/>
            <p:nvPr/>
          </p:nvSpPr>
          <p:spPr>
            <a:xfrm>
              <a:off x="634105" y="1942472"/>
              <a:ext cx="109166" cy="114567"/>
            </a:xfrm>
            <a:custGeom>
              <a:avLst/>
              <a:gdLst>
                <a:gd name="connsiteX0" fmla="*/ 92146 w 109166"/>
                <a:gd name="connsiteY0" fmla="*/ 92636 h 114567"/>
                <a:gd name="connsiteX1" fmla="*/ 109166 w 109166"/>
                <a:gd name="connsiteY1" fmla="*/ 92636 h 114567"/>
                <a:gd name="connsiteX2" fmla="*/ 109166 w 109166"/>
                <a:gd name="connsiteY2" fmla="*/ 66940 h 114567"/>
                <a:gd name="connsiteX3" fmla="*/ 92146 w 109166"/>
                <a:gd name="connsiteY3" fmla="*/ 66940 h 114567"/>
                <a:gd name="connsiteX4" fmla="*/ 92146 w 109166"/>
                <a:gd name="connsiteY4" fmla="*/ 47465 h 114567"/>
                <a:gd name="connsiteX5" fmla="*/ 61539 w 109166"/>
                <a:gd name="connsiteY5" fmla="*/ 47465 h 114567"/>
                <a:gd name="connsiteX6" fmla="*/ 61539 w 109166"/>
                <a:gd name="connsiteY6" fmla="*/ 66940 h 114567"/>
                <a:gd name="connsiteX7" fmla="*/ 38299 w 109166"/>
                <a:gd name="connsiteY7" fmla="*/ 66940 h 114567"/>
                <a:gd name="connsiteX8" fmla="*/ 84944 w 109166"/>
                <a:gd name="connsiteY8" fmla="*/ 0 h 114567"/>
                <a:gd name="connsiteX9" fmla="*/ 51392 w 109166"/>
                <a:gd name="connsiteY9" fmla="*/ 0 h 114567"/>
                <a:gd name="connsiteX10" fmla="*/ 0 w 109166"/>
                <a:gd name="connsiteY10" fmla="*/ 71523 h 114567"/>
                <a:gd name="connsiteX11" fmla="*/ 0 w 109166"/>
                <a:gd name="connsiteY11" fmla="*/ 92636 h 114567"/>
                <a:gd name="connsiteX12" fmla="*/ 60557 w 109166"/>
                <a:gd name="connsiteY12" fmla="*/ 92636 h 114567"/>
                <a:gd name="connsiteX13" fmla="*/ 60557 w 109166"/>
                <a:gd name="connsiteY13" fmla="*/ 114567 h 114567"/>
                <a:gd name="connsiteX14" fmla="*/ 92146 w 109166"/>
                <a:gd name="connsiteY14" fmla="*/ 114567 h 11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166" h="114567">
                  <a:moveTo>
                    <a:pt x="92146" y="92636"/>
                  </a:moveTo>
                  <a:lnTo>
                    <a:pt x="109166" y="92636"/>
                  </a:lnTo>
                  <a:lnTo>
                    <a:pt x="109166" y="66940"/>
                  </a:lnTo>
                  <a:lnTo>
                    <a:pt x="92146" y="66940"/>
                  </a:lnTo>
                  <a:lnTo>
                    <a:pt x="92146" y="47465"/>
                  </a:lnTo>
                  <a:lnTo>
                    <a:pt x="61539" y="47465"/>
                  </a:lnTo>
                  <a:lnTo>
                    <a:pt x="61539" y="66940"/>
                  </a:lnTo>
                  <a:lnTo>
                    <a:pt x="38299" y="66940"/>
                  </a:lnTo>
                  <a:lnTo>
                    <a:pt x="84944" y="0"/>
                  </a:lnTo>
                  <a:lnTo>
                    <a:pt x="51392" y="0"/>
                  </a:lnTo>
                  <a:lnTo>
                    <a:pt x="0" y="71523"/>
                  </a:lnTo>
                  <a:lnTo>
                    <a:pt x="0" y="92636"/>
                  </a:lnTo>
                  <a:lnTo>
                    <a:pt x="60557" y="92636"/>
                  </a:lnTo>
                  <a:lnTo>
                    <a:pt x="60557" y="114567"/>
                  </a:lnTo>
                  <a:lnTo>
                    <a:pt x="92146" y="114567"/>
                  </a:ln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CDC3AC-8D00-FAE5-FA62-7E9664D62F6C}"/>
                </a:ext>
              </a:extLst>
            </p:cNvPr>
            <p:cNvSpPr/>
            <p:nvPr/>
          </p:nvSpPr>
          <p:spPr>
            <a:xfrm>
              <a:off x="745076" y="1919232"/>
              <a:ext cx="81669" cy="154174"/>
            </a:xfrm>
            <a:custGeom>
              <a:avLst/>
              <a:gdLst>
                <a:gd name="connsiteX0" fmla="*/ 27660 w 81669"/>
                <a:gd name="connsiteY0" fmla="*/ 154175 h 154174"/>
                <a:gd name="connsiteX1" fmla="*/ 81670 w 81669"/>
                <a:gd name="connsiteY1" fmla="*/ 0 h 154174"/>
                <a:gd name="connsiteX2" fmla="*/ 54010 w 81669"/>
                <a:gd name="connsiteY2" fmla="*/ 0 h 154174"/>
                <a:gd name="connsiteX3" fmla="*/ 0 w 81669"/>
                <a:gd name="connsiteY3" fmla="*/ 154175 h 15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69" h="154174">
                  <a:moveTo>
                    <a:pt x="27660" y="154175"/>
                  </a:moveTo>
                  <a:lnTo>
                    <a:pt x="81670" y="0"/>
                  </a:lnTo>
                  <a:lnTo>
                    <a:pt x="54010" y="0"/>
                  </a:lnTo>
                  <a:lnTo>
                    <a:pt x="0" y="154175"/>
                  </a:ln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21D0C2D-640F-22A1-096E-B16A5CB96B37}"/>
                </a:ext>
              </a:extLst>
            </p:cNvPr>
            <p:cNvSpPr/>
            <p:nvPr/>
          </p:nvSpPr>
          <p:spPr>
            <a:xfrm>
              <a:off x="826583" y="1942472"/>
              <a:ext cx="94927" cy="114567"/>
            </a:xfrm>
            <a:custGeom>
              <a:avLst/>
              <a:gdLst>
                <a:gd name="connsiteX0" fmla="*/ 27660 w 94927"/>
                <a:gd name="connsiteY0" fmla="*/ 43372 h 114567"/>
                <a:gd name="connsiteX1" fmla="*/ 27660 w 94927"/>
                <a:gd name="connsiteY1" fmla="*/ 25696 h 114567"/>
                <a:gd name="connsiteX2" fmla="*/ 57775 w 94927"/>
                <a:gd name="connsiteY2" fmla="*/ 25696 h 114567"/>
                <a:gd name="connsiteX3" fmla="*/ 19150 w 94927"/>
                <a:gd name="connsiteY3" fmla="*/ 114567 h 114567"/>
                <a:gd name="connsiteX4" fmla="*/ 54502 w 94927"/>
                <a:gd name="connsiteY4" fmla="*/ 114567 h 114567"/>
                <a:gd name="connsiteX5" fmla="*/ 94928 w 94927"/>
                <a:gd name="connsiteY5" fmla="*/ 20295 h 114567"/>
                <a:gd name="connsiteX6" fmla="*/ 94928 w 94927"/>
                <a:gd name="connsiteY6" fmla="*/ 0 h 114567"/>
                <a:gd name="connsiteX7" fmla="*/ 0 w 94927"/>
                <a:gd name="connsiteY7" fmla="*/ 0 h 114567"/>
                <a:gd name="connsiteX8" fmla="*/ 0 w 94927"/>
                <a:gd name="connsiteY8" fmla="*/ 43372 h 11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27" h="114567">
                  <a:moveTo>
                    <a:pt x="27660" y="43372"/>
                  </a:moveTo>
                  <a:lnTo>
                    <a:pt x="27660" y="25696"/>
                  </a:lnTo>
                  <a:lnTo>
                    <a:pt x="57775" y="25696"/>
                  </a:lnTo>
                  <a:lnTo>
                    <a:pt x="19150" y="114567"/>
                  </a:lnTo>
                  <a:lnTo>
                    <a:pt x="54502" y="114567"/>
                  </a:lnTo>
                  <a:lnTo>
                    <a:pt x="94928" y="20295"/>
                  </a:lnTo>
                  <a:lnTo>
                    <a:pt x="94928" y="0"/>
                  </a:lnTo>
                  <a:lnTo>
                    <a:pt x="0" y="0"/>
                  </a:lnTo>
                  <a:lnTo>
                    <a:pt x="0" y="43372"/>
                  </a:ln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FB6AD0-5E87-AD0A-42E4-71989B17EFF1}"/>
              </a:ext>
            </a:extLst>
          </p:cNvPr>
          <p:cNvGrpSpPr/>
          <p:nvPr/>
        </p:nvGrpSpPr>
        <p:grpSpPr>
          <a:xfrm>
            <a:off x="587025" y="3380779"/>
            <a:ext cx="533400" cy="533400"/>
            <a:chOff x="478165" y="3671454"/>
            <a:chExt cx="533400" cy="533400"/>
          </a:xfrm>
          <a:gradFill>
            <a:gsLst>
              <a:gs pos="0">
                <a:srgbClr val="39BEC5"/>
              </a:gs>
              <a:gs pos="100000">
                <a:srgbClr val="364F6D"/>
              </a:gs>
            </a:gsLst>
            <a:lin ang="0" scaled="0"/>
          </a:gra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BF13D04-0F16-D6DF-65FB-352D129B2138}"/>
                </a:ext>
              </a:extLst>
            </p:cNvPr>
            <p:cNvSpPr/>
            <p:nvPr/>
          </p:nvSpPr>
          <p:spPr>
            <a:xfrm>
              <a:off x="478167" y="3709215"/>
              <a:ext cx="104761" cy="47656"/>
            </a:xfrm>
            <a:custGeom>
              <a:avLst/>
              <a:gdLst>
                <a:gd name="connsiteX0" fmla="*/ 104761 w 104761"/>
                <a:gd name="connsiteY0" fmla="*/ 0 h 47656"/>
                <a:gd name="connsiteX1" fmla="*/ 47619 w 104761"/>
                <a:gd name="connsiteY1" fmla="*/ 0 h 47656"/>
                <a:gd name="connsiteX2" fmla="*/ 0 w 104761"/>
                <a:gd name="connsiteY2" fmla="*/ 47656 h 47656"/>
                <a:gd name="connsiteX3" fmla="*/ 104761 w 104761"/>
                <a:gd name="connsiteY3" fmla="*/ 47656 h 4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61" h="47656">
                  <a:moveTo>
                    <a:pt x="104761" y="0"/>
                  </a:moveTo>
                  <a:lnTo>
                    <a:pt x="47619" y="0"/>
                  </a:lnTo>
                  <a:cubicBezTo>
                    <a:pt x="21333" y="0"/>
                    <a:pt x="0" y="21350"/>
                    <a:pt x="0" y="47656"/>
                  </a:cubicBezTo>
                  <a:lnTo>
                    <a:pt x="104761" y="476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EC18F38-A099-6E17-76A8-88C16AAD9FE7}"/>
                </a:ext>
              </a:extLst>
            </p:cNvPr>
            <p:cNvSpPr/>
            <p:nvPr/>
          </p:nvSpPr>
          <p:spPr>
            <a:xfrm>
              <a:off x="601975" y="3671454"/>
              <a:ext cx="152380" cy="85416"/>
            </a:xfrm>
            <a:custGeom>
              <a:avLst/>
              <a:gdLst>
                <a:gd name="connsiteX0" fmla="*/ 152381 w 152380"/>
                <a:gd name="connsiteY0" fmla="*/ 37474 h 85416"/>
                <a:gd name="connsiteX1" fmla="*/ 122762 w 152380"/>
                <a:gd name="connsiteY1" fmla="*/ 37378 h 85416"/>
                <a:gd name="connsiteX2" fmla="*/ 29524 w 152380"/>
                <a:gd name="connsiteY2" fmla="*/ 37761 h 85416"/>
                <a:gd name="connsiteX3" fmla="*/ 0 w 152380"/>
                <a:gd name="connsiteY3" fmla="*/ 37760 h 85416"/>
                <a:gd name="connsiteX4" fmla="*/ 0 w 152380"/>
                <a:gd name="connsiteY4" fmla="*/ 85416 h 85416"/>
                <a:gd name="connsiteX5" fmla="*/ 152381 w 152380"/>
                <a:gd name="connsiteY5" fmla="*/ 85416 h 85416"/>
                <a:gd name="connsiteX6" fmla="*/ 152381 w 152380"/>
                <a:gd name="connsiteY6" fmla="*/ 37474 h 85416"/>
                <a:gd name="connsiteX7" fmla="*/ 76190 w 152380"/>
                <a:gd name="connsiteY7" fmla="*/ 56727 h 85416"/>
                <a:gd name="connsiteX8" fmla="*/ 76191 w 152380"/>
                <a:gd name="connsiteY8" fmla="*/ 37665 h 85416"/>
                <a:gd name="connsiteX9" fmla="*/ 76190 w 152380"/>
                <a:gd name="connsiteY9" fmla="*/ 56727 h 8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380" h="85416">
                  <a:moveTo>
                    <a:pt x="152381" y="37474"/>
                  </a:moveTo>
                  <a:lnTo>
                    <a:pt x="122762" y="37378"/>
                  </a:lnTo>
                  <a:cubicBezTo>
                    <a:pt x="111699" y="-12564"/>
                    <a:pt x="40452" y="-12482"/>
                    <a:pt x="29524" y="37761"/>
                  </a:cubicBezTo>
                  <a:cubicBezTo>
                    <a:pt x="29524" y="37760"/>
                    <a:pt x="0" y="37760"/>
                    <a:pt x="0" y="37760"/>
                  </a:cubicBezTo>
                  <a:lnTo>
                    <a:pt x="0" y="85416"/>
                  </a:lnTo>
                  <a:lnTo>
                    <a:pt x="152381" y="85416"/>
                  </a:lnTo>
                  <a:lnTo>
                    <a:pt x="152381" y="37474"/>
                  </a:lnTo>
                  <a:close/>
                  <a:moveTo>
                    <a:pt x="76190" y="56727"/>
                  </a:moveTo>
                  <a:cubicBezTo>
                    <a:pt x="63679" y="56487"/>
                    <a:pt x="63681" y="37903"/>
                    <a:pt x="76191" y="37665"/>
                  </a:cubicBezTo>
                  <a:cubicBezTo>
                    <a:pt x="88702" y="37905"/>
                    <a:pt x="88700" y="56488"/>
                    <a:pt x="76190" y="56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F90267-8793-09D4-C209-C0D9C370E3C2}"/>
                </a:ext>
              </a:extLst>
            </p:cNvPr>
            <p:cNvSpPr/>
            <p:nvPr/>
          </p:nvSpPr>
          <p:spPr>
            <a:xfrm>
              <a:off x="773403" y="3709024"/>
              <a:ext cx="107142" cy="47847"/>
            </a:xfrm>
            <a:custGeom>
              <a:avLst/>
              <a:gdLst>
                <a:gd name="connsiteX0" fmla="*/ 59524 w 107142"/>
                <a:gd name="connsiteY0" fmla="*/ 191 h 47847"/>
                <a:gd name="connsiteX1" fmla="*/ 0 w 107142"/>
                <a:gd name="connsiteY1" fmla="*/ 0 h 47847"/>
                <a:gd name="connsiteX2" fmla="*/ 0 w 107142"/>
                <a:gd name="connsiteY2" fmla="*/ 47847 h 47847"/>
                <a:gd name="connsiteX3" fmla="*/ 107143 w 107142"/>
                <a:gd name="connsiteY3" fmla="*/ 47847 h 47847"/>
                <a:gd name="connsiteX4" fmla="*/ 59524 w 107142"/>
                <a:gd name="connsiteY4" fmla="*/ 191 h 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42" h="47847">
                  <a:moveTo>
                    <a:pt x="59524" y="191"/>
                  </a:moveTo>
                  <a:lnTo>
                    <a:pt x="0" y="0"/>
                  </a:lnTo>
                  <a:lnTo>
                    <a:pt x="0" y="47847"/>
                  </a:lnTo>
                  <a:lnTo>
                    <a:pt x="107143" y="47847"/>
                  </a:lnTo>
                  <a:cubicBezTo>
                    <a:pt x="107143" y="21541"/>
                    <a:pt x="85810" y="191"/>
                    <a:pt x="59524" y="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43FD9D0-79FB-E068-705E-678F810A0324}"/>
                </a:ext>
              </a:extLst>
            </p:cNvPr>
            <p:cNvSpPr/>
            <p:nvPr/>
          </p:nvSpPr>
          <p:spPr>
            <a:xfrm>
              <a:off x="478165" y="3775881"/>
              <a:ext cx="402380" cy="428959"/>
            </a:xfrm>
            <a:custGeom>
              <a:avLst/>
              <a:gdLst>
                <a:gd name="connsiteX0" fmla="*/ 284381 w 402380"/>
                <a:gd name="connsiteY0" fmla="*/ 378253 h 428959"/>
                <a:gd name="connsiteX1" fmla="*/ 373523 w 402380"/>
                <a:gd name="connsiteY1" fmla="*/ 209549 h 428959"/>
                <a:gd name="connsiteX2" fmla="*/ 402381 w 402380"/>
                <a:gd name="connsiteY2" fmla="*/ 186102 h 428959"/>
                <a:gd name="connsiteX3" fmla="*/ 402381 w 402380"/>
                <a:gd name="connsiteY3" fmla="*/ 52 h 428959"/>
                <a:gd name="connsiteX4" fmla="*/ 114573 w 402380"/>
                <a:gd name="connsiteY4" fmla="*/ 52 h 428959"/>
                <a:gd name="connsiteX5" fmla="*/ 0 w 402380"/>
                <a:gd name="connsiteY5" fmla="*/ 52 h 428959"/>
                <a:gd name="connsiteX6" fmla="*/ 1 w 402380"/>
                <a:gd name="connsiteY6" fmla="*/ 381303 h 428959"/>
                <a:gd name="connsiteX7" fmla="*/ 47620 w 402380"/>
                <a:gd name="connsiteY7" fmla="*/ 428959 h 428959"/>
                <a:gd name="connsiteX8" fmla="*/ 288476 w 402380"/>
                <a:gd name="connsiteY8" fmla="*/ 428959 h 428959"/>
                <a:gd name="connsiteX9" fmla="*/ 284381 w 402380"/>
                <a:gd name="connsiteY9" fmla="*/ 378253 h 428959"/>
                <a:gd name="connsiteX10" fmla="*/ 113525 w 402380"/>
                <a:gd name="connsiteY10" fmla="*/ 83069 h 428959"/>
                <a:gd name="connsiteX11" fmla="*/ 126954 w 402380"/>
                <a:gd name="connsiteY11" fmla="*/ 69535 h 428959"/>
                <a:gd name="connsiteX12" fmla="*/ 140477 w 402380"/>
                <a:gd name="connsiteY12" fmla="*/ 83069 h 428959"/>
                <a:gd name="connsiteX13" fmla="*/ 153905 w 402380"/>
                <a:gd name="connsiteY13" fmla="*/ 69535 h 428959"/>
                <a:gd name="connsiteX14" fmla="*/ 167334 w 402380"/>
                <a:gd name="connsiteY14" fmla="*/ 69535 h 428959"/>
                <a:gd name="connsiteX15" fmla="*/ 167334 w 402380"/>
                <a:gd name="connsiteY15" fmla="*/ 83069 h 428959"/>
                <a:gd name="connsiteX16" fmla="*/ 153905 w 402380"/>
                <a:gd name="connsiteY16" fmla="*/ 96509 h 428959"/>
                <a:gd name="connsiteX17" fmla="*/ 167334 w 402380"/>
                <a:gd name="connsiteY17" fmla="*/ 110043 h 428959"/>
                <a:gd name="connsiteX18" fmla="*/ 167334 w 402380"/>
                <a:gd name="connsiteY18" fmla="*/ 123482 h 428959"/>
                <a:gd name="connsiteX19" fmla="*/ 153905 w 402380"/>
                <a:gd name="connsiteY19" fmla="*/ 123482 h 428959"/>
                <a:gd name="connsiteX20" fmla="*/ 140477 w 402380"/>
                <a:gd name="connsiteY20" fmla="*/ 110043 h 428959"/>
                <a:gd name="connsiteX21" fmla="*/ 126953 w 402380"/>
                <a:gd name="connsiteY21" fmla="*/ 123482 h 428959"/>
                <a:gd name="connsiteX22" fmla="*/ 113525 w 402380"/>
                <a:gd name="connsiteY22" fmla="*/ 123482 h 428959"/>
                <a:gd name="connsiteX23" fmla="*/ 113525 w 402380"/>
                <a:gd name="connsiteY23" fmla="*/ 110043 h 428959"/>
                <a:gd name="connsiteX24" fmla="*/ 126953 w 402380"/>
                <a:gd name="connsiteY24" fmla="*/ 96508 h 428959"/>
                <a:gd name="connsiteX25" fmla="*/ 113525 w 402380"/>
                <a:gd name="connsiteY25" fmla="*/ 83069 h 428959"/>
                <a:gd name="connsiteX26" fmla="*/ 158287 w 402380"/>
                <a:gd name="connsiteY26" fmla="*/ 238334 h 428959"/>
                <a:gd name="connsiteX27" fmla="*/ 129715 w 402380"/>
                <a:gd name="connsiteY27" fmla="*/ 266928 h 428959"/>
                <a:gd name="connsiteX28" fmla="*/ 129715 w 402380"/>
                <a:gd name="connsiteY28" fmla="*/ 333646 h 428959"/>
                <a:gd name="connsiteX29" fmla="*/ 110667 w 402380"/>
                <a:gd name="connsiteY29" fmla="*/ 333646 h 428959"/>
                <a:gd name="connsiteX30" fmla="*/ 110667 w 402380"/>
                <a:gd name="connsiteY30" fmla="*/ 266928 h 428959"/>
                <a:gd name="connsiteX31" fmla="*/ 158287 w 402380"/>
                <a:gd name="connsiteY31" fmla="*/ 219271 h 428959"/>
                <a:gd name="connsiteX32" fmla="*/ 215429 w 402380"/>
                <a:gd name="connsiteY32" fmla="*/ 219271 h 428959"/>
                <a:gd name="connsiteX33" fmla="*/ 244000 w 402380"/>
                <a:gd name="connsiteY33" fmla="*/ 190678 h 428959"/>
                <a:gd name="connsiteX34" fmla="*/ 244000 w 402380"/>
                <a:gd name="connsiteY34" fmla="*/ 99272 h 428959"/>
                <a:gd name="connsiteX35" fmla="*/ 231715 w 402380"/>
                <a:gd name="connsiteY35" fmla="*/ 111663 h 428959"/>
                <a:gd name="connsiteX36" fmla="*/ 218286 w 402380"/>
                <a:gd name="connsiteY36" fmla="*/ 98128 h 428959"/>
                <a:gd name="connsiteX37" fmla="*/ 246858 w 402380"/>
                <a:gd name="connsiteY37" fmla="*/ 69535 h 428959"/>
                <a:gd name="connsiteX38" fmla="*/ 253524 w 402380"/>
                <a:gd name="connsiteY38" fmla="*/ 66771 h 428959"/>
                <a:gd name="connsiteX39" fmla="*/ 253619 w 402380"/>
                <a:gd name="connsiteY39" fmla="*/ 66771 h 428959"/>
                <a:gd name="connsiteX40" fmla="*/ 260286 w 402380"/>
                <a:gd name="connsiteY40" fmla="*/ 69535 h 428959"/>
                <a:gd name="connsiteX41" fmla="*/ 288857 w 402380"/>
                <a:gd name="connsiteY41" fmla="*/ 98128 h 428959"/>
                <a:gd name="connsiteX42" fmla="*/ 288857 w 402380"/>
                <a:gd name="connsiteY42" fmla="*/ 111663 h 428959"/>
                <a:gd name="connsiteX43" fmla="*/ 275429 w 402380"/>
                <a:gd name="connsiteY43" fmla="*/ 111663 h 428959"/>
                <a:gd name="connsiteX44" fmla="*/ 263048 w 402380"/>
                <a:gd name="connsiteY44" fmla="*/ 99272 h 428959"/>
                <a:gd name="connsiteX45" fmla="*/ 263048 w 402380"/>
                <a:gd name="connsiteY45" fmla="*/ 190678 h 428959"/>
                <a:gd name="connsiteX46" fmla="*/ 215429 w 402380"/>
                <a:gd name="connsiteY46" fmla="*/ 238334 h 428959"/>
                <a:gd name="connsiteX47" fmla="*/ 267048 w 402380"/>
                <a:gd name="connsiteY47" fmla="*/ 340413 h 428959"/>
                <a:gd name="connsiteX48" fmla="*/ 253524 w 402380"/>
                <a:gd name="connsiteY48" fmla="*/ 326879 h 428959"/>
                <a:gd name="connsiteX49" fmla="*/ 240096 w 402380"/>
                <a:gd name="connsiteY49" fmla="*/ 340413 h 428959"/>
                <a:gd name="connsiteX50" fmla="*/ 233334 w 402380"/>
                <a:gd name="connsiteY50" fmla="*/ 343178 h 428959"/>
                <a:gd name="connsiteX51" fmla="*/ 226667 w 402380"/>
                <a:gd name="connsiteY51" fmla="*/ 326879 h 428959"/>
                <a:gd name="connsiteX52" fmla="*/ 240096 w 402380"/>
                <a:gd name="connsiteY52" fmla="*/ 313440 h 428959"/>
                <a:gd name="connsiteX53" fmla="*/ 226667 w 402380"/>
                <a:gd name="connsiteY53" fmla="*/ 299905 h 428959"/>
                <a:gd name="connsiteX54" fmla="*/ 226667 w 402380"/>
                <a:gd name="connsiteY54" fmla="*/ 286466 h 428959"/>
                <a:gd name="connsiteX55" fmla="*/ 240096 w 402380"/>
                <a:gd name="connsiteY55" fmla="*/ 286466 h 428959"/>
                <a:gd name="connsiteX56" fmla="*/ 253524 w 402380"/>
                <a:gd name="connsiteY56" fmla="*/ 299905 h 428959"/>
                <a:gd name="connsiteX57" fmla="*/ 267048 w 402380"/>
                <a:gd name="connsiteY57" fmla="*/ 286466 h 428959"/>
                <a:gd name="connsiteX58" fmla="*/ 280477 w 402380"/>
                <a:gd name="connsiteY58" fmla="*/ 286466 h 428959"/>
                <a:gd name="connsiteX59" fmla="*/ 280477 w 402380"/>
                <a:gd name="connsiteY59" fmla="*/ 299905 h 428959"/>
                <a:gd name="connsiteX60" fmla="*/ 267048 w 402380"/>
                <a:gd name="connsiteY60" fmla="*/ 313440 h 428959"/>
                <a:gd name="connsiteX61" fmla="*/ 280477 w 402380"/>
                <a:gd name="connsiteY61" fmla="*/ 326879 h 428959"/>
                <a:gd name="connsiteX62" fmla="*/ 267048 w 402380"/>
                <a:gd name="connsiteY62" fmla="*/ 340413 h 42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2380" h="428959">
                  <a:moveTo>
                    <a:pt x="284381" y="378253"/>
                  </a:moveTo>
                  <a:lnTo>
                    <a:pt x="373523" y="209549"/>
                  </a:lnTo>
                  <a:cubicBezTo>
                    <a:pt x="379619" y="197922"/>
                    <a:pt x="390096" y="189629"/>
                    <a:pt x="402381" y="186102"/>
                  </a:cubicBezTo>
                  <a:lnTo>
                    <a:pt x="402381" y="52"/>
                  </a:lnTo>
                  <a:cubicBezTo>
                    <a:pt x="334329" y="49"/>
                    <a:pt x="183806" y="55"/>
                    <a:pt x="114573" y="52"/>
                  </a:cubicBezTo>
                  <a:cubicBezTo>
                    <a:pt x="114077" y="-111"/>
                    <a:pt x="631" y="170"/>
                    <a:pt x="0" y="52"/>
                  </a:cubicBezTo>
                  <a:cubicBezTo>
                    <a:pt x="1" y="52"/>
                    <a:pt x="1" y="381303"/>
                    <a:pt x="1" y="381303"/>
                  </a:cubicBezTo>
                  <a:cubicBezTo>
                    <a:pt x="1" y="407609"/>
                    <a:pt x="21334" y="428959"/>
                    <a:pt x="47620" y="428959"/>
                  </a:cubicBezTo>
                  <a:lnTo>
                    <a:pt x="288476" y="428959"/>
                  </a:lnTo>
                  <a:cubicBezTo>
                    <a:pt x="277326" y="414350"/>
                    <a:pt x="275925" y="394326"/>
                    <a:pt x="284381" y="378253"/>
                  </a:cubicBezTo>
                  <a:close/>
                  <a:moveTo>
                    <a:pt x="113525" y="83069"/>
                  </a:moveTo>
                  <a:cubicBezTo>
                    <a:pt x="104798" y="74252"/>
                    <a:pt x="118061" y="60730"/>
                    <a:pt x="126954" y="69535"/>
                  </a:cubicBezTo>
                  <a:cubicBezTo>
                    <a:pt x="126953" y="69535"/>
                    <a:pt x="140477" y="83069"/>
                    <a:pt x="140477" y="83069"/>
                  </a:cubicBezTo>
                  <a:lnTo>
                    <a:pt x="153905" y="69535"/>
                  </a:lnTo>
                  <a:cubicBezTo>
                    <a:pt x="157620" y="65818"/>
                    <a:pt x="163620" y="65818"/>
                    <a:pt x="167334" y="69535"/>
                  </a:cubicBezTo>
                  <a:cubicBezTo>
                    <a:pt x="171143" y="73252"/>
                    <a:pt x="171143" y="79353"/>
                    <a:pt x="167334" y="83069"/>
                  </a:cubicBezTo>
                  <a:lnTo>
                    <a:pt x="153905" y="96509"/>
                  </a:lnTo>
                  <a:lnTo>
                    <a:pt x="167334" y="110043"/>
                  </a:lnTo>
                  <a:cubicBezTo>
                    <a:pt x="171143" y="113760"/>
                    <a:pt x="171143" y="119765"/>
                    <a:pt x="167334" y="123482"/>
                  </a:cubicBezTo>
                  <a:cubicBezTo>
                    <a:pt x="163650" y="127229"/>
                    <a:pt x="157611" y="127160"/>
                    <a:pt x="153905" y="123482"/>
                  </a:cubicBezTo>
                  <a:cubicBezTo>
                    <a:pt x="153905" y="123482"/>
                    <a:pt x="140477" y="110043"/>
                    <a:pt x="140477" y="110043"/>
                  </a:cubicBezTo>
                  <a:lnTo>
                    <a:pt x="126953" y="123482"/>
                  </a:lnTo>
                  <a:cubicBezTo>
                    <a:pt x="123350" y="127170"/>
                    <a:pt x="117167" y="127217"/>
                    <a:pt x="113525" y="123482"/>
                  </a:cubicBezTo>
                  <a:cubicBezTo>
                    <a:pt x="109811" y="119764"/>
                    <a:pt x="109811" y="113760"/>
                    <a:pt x="113525" y="110043"/>
                  </a:cubicBezTo>
                  <a:lnTo>
                    <a:pt x="126953" y="96508"/>
                  </a:lnTo>
                  <a:lnTo>
                    <a:pt x="113525" y="83069"/>
                  </a:lnTo>
                  <a:close/>
                  <a:moveTo>
                    <a:pt x="158287" y="238334"/>
                  </a:moveTo>
                  <a:cubicBezTo>
                    <a:pt x="142572" y="238334"/>
                    <a:pt x="129715" y="251201"/>
                    <a:pt x="129715" y="266928"/>
                  </a:cubicBezTo>
                  <a:lnTo>
                    <a:pt x="129715" y="333646"/>
                  </a:lnTo>
                  <a:cubicBezTo>
                    <a:pt x="129614" y="346043"/>
                    <a:pt x="110889" y="346268"/>
                    <a:pt x="110667" y="333646"/>
                  </a:cubicBezTo>
                  <a:lnTo>
                    <a:pt x="110667" y="266928"/>
                  </a:lnTo>
                  <a:cubicBezTo>
                    <a:pt x="110667" y="240621"/>
                    <a:pt x="132096" y="219271"/>
                    <a:pt x="158287" y="219271"/>
                  </a:cubicBezTo>
                  <a:lnTo>
                    <a:pt x="215429" y="219271"/>
                  </a:lnTo>
                  <a:cubicBezTo>
                    <a:pt x="231239" y="219271"/>
                    <a:pt x="244000" y="206404"/>
                    <a:pt x="244000" y="190678"/>
                  </a:cubicBezTo>
                  <a:lnTo>
                    <a:pt x="244000" y="99272"/>
                  </a:lnTo>
                  <a:lnTo>
                    <a:pt x="231715" y="111663"/>
                  </a:lnTo>
                  <a:cubicBezTo>
                    <a:pt x="222816" y="120413"/>
                    <a:pt x="209555" y="106968"/>
                    <a:pt x="218286" y="98128"/>
                  </a:cubicBezTo>
                  <a:cubicBezTo>
                    <a:pt x="218286" y="98128"/>
                    <a:pt x="246858" y="69535"/>
                    <a:pt x="246858" y="69535"/>
                  </a:cubicBezTo>
                  <a:cubicBezTo>
                    <a:pt x="248560" y="67832"/>
                    <a:pt x="251158" y="66769"/>
                    <a:pt x="253524" y="66771"/>
                  </a:cubicBezTo>
                  <a:lnTo>
                    <a:pt x="253619" y="66771"/>
                  </a:lnTo>
                  <a:cubicBezTo>
                    <a:pt x="256141" y="66777"/>
                    <a:pt x="258435" y="67836"/>
                    <a:pt x="260286" y="69535"/>
                  </a:cubicBezTo>
                  <a:cubicBezTo>
                    <a:pt x="260286" y="69535"/>
                    <a:pt x="288857" y="98128"/>
                    <a:pt x="288857" y="98128"/>
                  </a:cubicBezTo>
                  <a:cubicBezTo>
                    <a:pt x="292571" y="101846"/>
                    <a:pt x="292571" y="107947"/>
                    <a:pt x="288857" y="111663"/>
                  </a:cubicBezTo>
                  <a:cubicBezTo>
                    <a:pt x="285143" y="115380"/>
                    <a:pt x="279144" y="115380"/>
                    <a:pt x="275429" y="111663"/>
                  </a:cubicBezTo>
                  <a:lnTo>
                    <a:pt x="263048" y="99272"/>
                  </a:lnTo>
                  <a:lnTo>
                    <a:pt x="263048" y="190678"/>
                  </a:lnTo>
                  <a:cubicBezTo>
                    <a:pt x="263048" y="216984"/>
                    <a:pt x="241715" y="238334"/>
                    <a:pt x="215429" y="238334"/>
                  </a:cubicBezTo>
                  <a:close/>
                  <a:moveTo>
                    <a:pt x="267048" y="340413"/>
                  </a:moveTo>
                  <a:lnTo>
                    <a:pt x="253524" y="326879"/>
                  </a:lnTo>
                  <a:lnTo>
                    <a:pt x="240096" y="340413"/>
                  </a:lnTo>
                  <a:cubicBezTo>
                    <a:pt x="238286" y="342225"/>
                    <a:pt x="235811" y="343178"/>
                    <a:pt x="233334" y="343178"/>
                  </a:cubicBezTo>
                  <a:cubicBezTo>
                    <a:pt x="225187" y="343429"/>
                    <a:pt x="220633" y="332529"/>
                    <a:pt x="226667" y="326879"/>
                  </a:cubicBezTo>
                  <a:cubicBezTo>
                    <a:pt x="226667" y="326879"/>
                    <a:pt x="240096" y="313440"/>
                    <a:pt x="240096" y="313440"/>
                  </a:cubicBezTo>
                  <a:lnTo>
                    <a:pt x="226667" y="299905"/>
                  </a:lnTo>
                  <a:cubicBezTo>
                    <a:pt x="222953" y="296188"/>
                    <a:pt x="222953" y="290184"/>
                    <a:pt x="226667" y="286466"/>
                  </a:cubicBezTo>
                  <a:cubicBezTo>
                    <a:pt x="230381" y="282750"/>
                    <a:pt x="236381" y="282750"/>
                    <a:pt x="240096" y="286466"/>
                  </a:cubicBezTo>
                  <a:lnTo>
                    <a:pt x="253524" y="299905"/>
                  </a:lnTo>
                  <a:lnTo>
                    <a:pt x="267048" y="286466"/>
                  </a:lnTo>
                  <a:cubicBezTo>
                    <a:pt x="270763" y="282750"/>
                    <a:pt x="276762" y="282750"/>
                    <a:pt x="280477" y="286466"/>
                  </a:cubicBezTo>
                  <a:cubicBezTo>
                    <a:pt x="284191" y="290184"/>
                    <a:pt x="284191" y="296188"/>
                    <a:pt x="280477" y="299905"/>
                  </a:cubicBezTo>
                  <a:lnTo>
                    <a:pt x="267048" y="313440"/>
                  </a:lnTo>
                  <a:lnTo>
                    <a:pt x="280477" y="326879"/>
                  </a:lnTo>
                  <a:cubicBezTo>
                    <a:pt x="289216" y="335738"/>
                    <a:pt x="275931" y="349141"/>
                    <a:pt x="267048" y="340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F2C868-4557-CA91-E4C1-BA67D7006736}"/>
                </a:ext>
              </a:extLst>
            </p:cNvPr>
            <p:cNvSpPr/>
            <p:nvPr/>
          </p:nvSpPr>
          <p:spPr>
            <a:xfrm>
              <a:off x="776046" y="3979345"/>
              <a:ext cx="235519" cy="225509"/>
            </a:xfrm>
            <a:custGeom>
              <a:avLst/>
              <a:gdLst>
                <a:gd name="connsiteX0" fmla="*/ 232119 w 235519"/>
                <a:gd name="connsiteY0" fmla="*/ 183557 h 225509"/>
                <a:gd name="connsiteX1" fmla="*/ 142977 w 235519"/>
                <a:gd name="connsiteY1" fmla="*/ 15045 h 225509"/>
                <a:gd name="connsiteX2" fmla="*/ 92501 w 235519"/>
                <a:gd name="connsiteY2" fmla="*/ 15046 h 225509"/>
                <a:gd name="connsiteX3" fmla="*/ 3358 w 235519"/>
                <a:gd name="connsiteY3" fmla="*/ 183557 h 225509"/>
                <a:gd name="connsiteX4" fmla="*/ 28597 w 235519"/>
                <a:gd name="connsiteY4" fmla="*/ 225494 h 225509"/>
                <a:gd name="connsiteX5" fmla="*/ 206881 w 235519"/>
                <a:gd name="connsiteY5" fmla="*/ 225495 h 225509"/>
                <a:gd name="connsiteX6" fmla="*/ 232119 w 235519"/>
                <a:gd name="connsiteY6" fmla="*/ 183557 h 225509"/>
                <a:gd name="connsiteX7" fmla="*/ 117738 w 235519"/>
                <a:gd name="connsiteY7" fmla="*/ 177838 h 225509"/>
                <a:gd name="connsiteX8" fmla="*/ 117739 w 235519"/>
                <a:gd name="connsiteY8" fmla="*/ 158776 h 225509"/>
                <a:gd name="connsiteX9" fmla="*/ 117738 w 235519"/>
                <a:gd name="connsiteY9" fmla="*/ 177838 h 225509"/>
                <a:gd name="connsiteX10" fmla="*/ 127262 w 235519"/>
                <a:gd name="connsiteY10" fmla="*/ 130182 h 225509"/>
                <a:gd name="connsiteX11" fmla="*/ 108215 w 235519"/>
                <a:gd name="connsiteY11" fmla="*/ 130182 h 225509"/>
                <a:gd name="connsiteX12" fmla="*/ 108215 w 235519"/>
                <a:gd name="connsiteY12" fmla="*/ 92057 h 225509"/>
                <a:gd name="connsiteX13" fmla="*/ 127262 w 235519"/>
                <a:gd name="connsiteY13" fmla="*/ 92057 h 225509"/>
                <a:gd name="connsiteX14" fmla="*/ 127262 w 235519"/>
                <a:gd name="connsiteY14" fmla="*/ 130182 h 22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519" h="225509">
                  <a:moveTo>
                    <a:pt x="232119" y="183557"/>
                  </a:moveTo>
                  <a:lnTo>
                    <a:pt x="142977" y="15045"/>
                  </a:lnTo>
                  <a:cubicBezTo>
                    <a:pt x="133286" y="-4991"/>
                    <a:pt x="102247" y="-5039"/>
                    <a:pt x="92501" y="15046"/>
                  </a:cubicBezTo>
                  <a:cubicBezTo>
                    <a:pt x="92501" y="15045"/>
                    <a:pt x="3358" y="183557"/>
                    <a:pt x="3358" y="183557"/>
                  </a:cubicBezTo>
                  <a:cubicBezTo>
                    <a:pt x="-6892" y="201728"/>
                    <a:pt x="7689" y="226199"/>
                    <a:pt x="28597" y="225494"/>
                  </a:cubicBezTo>
                  <a:cubicBezTo>
                    <a:pt x="28596" y="225495"/>
                    <a:pt x="206881" y="225495"/>
                    <a:pt x="206881" y="225495"/>
                  </a:cubicBezTo>
                  <a:cubicBezTo>
                    <a:pt x="227714" y="226185"/>
                    <a:pt x="242495" y="201717"/>
                    <a:pt x="232119" y="183557"/>
                  </a:cubicBezTo>
                  <a:close/>
                  <a:moveTo>
                    <a:pt x="117738" y="177838"/>
                  </a:moveTo>
                  <a:cubicBezTo>
                    <a:pt x="105227" y="177598"/>
                    <a:pt x="105229" y="159014"/>
                    <a:pt x="117739" y="158776"/>
                  </a:cubicBezTo>
                  <a:cubicBezTo>
                    <a:pt x="130249" y="159016"/>
                    <a:pt x="130247" y="177599"/>
                    <a:pt x="117738" y="177838"/>
                  </a:cubicBezTo>
                  <a:close/>
                  <a:moveTo>
                    <a:pt x="127262" y="130182"/>
                  </a:moveTo>
                  <a:cubicBezTo>
                    <a:pt x="127026" y="142691"/>
                    <a:pt x="108454" y="142711"/>
                    <a:pt x="108215" y="130182"/>
                  </a:cubicBezTo>
                  <a:lnTo>
                    <a:pt x="108215" y="92057"/>
                  </a:lnTo>
                  <a:cubicBezTo>
                    <a:pt x="108451" y="79548"/>
                    <a:pt x="127022" y="79529"/>
                    <a:pt x="127262" y="92057"/>
                  </a:cubicBezTo>
                  <a:cubicBezTo>
                    <a:pt x="127262" y="92057"/>
                    <a:pt x="127262" y="130182"/>
                    <a:pt x="127262" y="130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Graphic 10">
            <a:extLst>
              <a:ext uri="{FF2B5EF4-FFF2-40B4-BE49-F238E27FC236}">
                <a16:creationId xmlns:a16="http://schemas.microsoft.com/office/drawing/2014/main" id="{A90933C6-FA3D-9C21-276F-2F2F419B6DBC}"/>
              </a:ext>
            </a:extLst>
          </p:cNvPr>
          <p:cNvSpPr/>
          <p:nvPr/>
        </p:nvSpPr>
        <p:spPr>
          <a:xfrm>
            <a:off x="6313460" y="3369655"/>
            <a:ext cx="579717" cy="555649"/>
          </a:xfrm>
          <a:custGeom>
            <a:avLst/>
            <a:gdLst>
              <a:gd name="connsiteX0" fmla="*/ 43827 w 579717"/>
              <a:gd name="connsiteY0" fmla="*/ 109888 h 555649"/>
              <a:gd name="connsiteX1" fmla="*/ 22925 w 579717"/>
              <a:gd name="connsiteY1" fmla="*/ 123597 h 555649"/>
              <a:gd name="connsiteX2" fmla="*/ 0 w 579717"/>
              <a:gd name="connsiteY2" fmla="*/ 100326 h 555649"/>
              <a:gd name="connsiteX3" fmla="*/ 22925 w 579717"/>
              <a:gd name="connsiteY3" fmla="*/ 77056 h 555649"/>
              <a:gd name="connsiteX4" fmla="*/ 43827 w 579717"/>
              <a:gd name="connsiteY4" fmla="*/ 90763 h 555649"/>
              <a:gd name="connsiteX5" fmla="*/ 70243 w 579717"/>
              <a:gd name="connsiteY5" fmla="*/ 90763 h 555649"/>
              <a:gd name="connsiteX6" fmla="*/ 77671 w 579717"/>
              <a:gd name="connsiteY6" fmla="*/ 94304 h 555649"/>
              <a:gd name="connsiteX7" fmla="*/ 108260 w 579717"/>
              <a:gd name="connsiteY7" fmla="*/ 132036 h 555649"/>
              <a:gd name="connsiteX8" fmla="*/ 122794 w 579717"/>
              <a:gd name="connsiteY8" fmla="*/ 132036 h 555649"/>
              <a:gd name="connsiteX9" fmla="*/ 122794 w 579717"/>
              <a:gd name="connsiteY9" fmla="*/ 151160 h 555649"/>
              <a:gd name="connsiteX10" fmla="*/ 103703 w 579717"/>
              <a:gd name="connsiteY10" fmla="*/ 151160 h 555649"/>
              <a:gd name="connsiteX11" fmla="*/ 96275 w 579717"/>
              <a:gd name="connsiteY11" fmla="*/ 147620 h 555649"/>
              <a:gd name="connsiteX12" fmla="*/ 65685 w 579717"/>
              <a:gd name="connsiteY12" fmla="*/ 109888 h 555649"/>
              <a:gd name="connsiteX13" fmla="*/ 459331 w 579717"/>
              <a:gd name="connsiteY13" fmla="*/ 109888 h 555649"/>
              <a:gd name="connsiteX14" fmla="*/ 437473 w 579717"/>
              <a:gd name="connsiteY14" fmla="*/ 109888 h 555649"/>
              <a:gd name="connsiteX15" fmla="*/ 406884 w 579717"/>
              <a:gd name="connsiteY15" fmla="*/ 147620 h 555649"/>
              <a:gd name="connsiteX16" fmla="*/ 399455 w 579717"/>
              <a:gd name="connsiteY16" fmla="*/ 151160 h 555649"/>
              <a:gd name="connsiteX17" fmla="*/ 377619 w 579717"/>
              <a:gd name="connsiteY17" fmla="*/ 151160 h 555649"/>
              <a:gd name="connsiteX18" fmla="*/ 377619 w 579717"/>
              <a:gd name="connsiteY18" fmla="*/ 132036 h 555649"/>
              <a:gd name="connsiteX19" fmla="*/ 394898 w 579717"/>
              <a:gd name="connsiteY19" fmla="*/ 132036 h 555649"/>
              <a:gd name="connsiteX20" fmla="*/ 425488 w 579717"/>
              <a:gd name="connsiteY20" fmla="*/ 94304 h 555649"/>
              <a:gd name="connsiteX21" fmla="*/ 432915 w 579717"/>
              <a:gd name="connsiteY21" fmla="*/ 90763 h 555649"/>
              <a:gd name="connsiteX22" fmla="*/ 459331 w 579717"/>
              <a:gd name="connsiteY22" fmla="*/ 90763 h 555649"/>
              <a:gd name="connsiteX23" fmla="*/ 480235 w 579717"/>
              <a:gd name="connsiteY23" fmla="*/ 77056 h 555649"/>
              <a:gd name="connsiteX24" fmla="*/ 503158 w 579717"/>
              <a:gd name="connsiteY24" fmla="*/ 100326 h 555649"/>
              <a:gd name="connsiteX25" fmla="*/ 480235 w 579717"/>
              <a:gd name="connsiteY25" fmla="*/ 123597 h 555649"/>
              <a:gd name="connsiteX26" fmla="*/ 459331 w 579717"/>
              <a:gd name="connsiteY26" fmla="*/ 109888 h 555649"/>
              <a:gd name="connsiteX27" fmla="*/ 43827 w 579717"/>
              <a:gd name="connsiteY27" fmla="*/ 301107 h 555649"/>
              <a:gd name="connsiteX28" fmla="*/ 22925 w 579717"/>
              <a:gd name="connsiteY28" fmla="*/ 314815 h 555649"/>
              <a:gd name="connsiteX29" fmla="*/ 0 w 579717"/>
              <a:gd name="connsiteY29" fmla="*/ 291544 h 555649"/>
              <a:gd name="connsiteX30" fmla="*/ 22925 w 579717"/>
              <a:gd name="connsiteY30" fmla="*/ 268273 h 555649"/>
              <a:gd name="connsiteX31" fmla="*/ 43827 w 579717"/>
              <a:gd name="connsiteY31" fmla="*/ 281982 h 555649"/>
              <a:gd name="connsiteX32" fmla="*/ 65685 w 579717"/>
              <a:gd name="connsiteY32" fmla="*/ 281982 h 555649"/>
              <a:gd name="connsiteX33" fmla="*/ 96275 w 579717"/>
              <a:gd name="connsiteY33" fmla="*/ 244250 h 555649"/>
              <a:gd name="connsiteX34" fmla="*/ 103703 w 579717"/>
              <a:gd name="connsiteY34" fmla="*/ 240710 h 555649"/>
              <a:gd name="connsiteX35" fmla="*/ 122794 w 579717"/>
              <a:gd name="connsiteY35" fmla="*/ 240710 h 555649"/>
              <a:gd name="connsiteX36" fmla="*/ 122794 w 579717"/>
              <a:gd name="connsiteY36" fmla="*/ 259834 h 555649"/>
              <a:gd name="connsiteX37" fmla="*/ 108260 w 579717"/>
              <a:gd name="connsiteY37" fmla="*/ 259834 h 555649"/>
              <a:gd name="connsiteX38" fmla="*/ 77671 w 579717"/>
              <a:gd name="connsiteY38" fmla="*/ 297566 h 555649"/>
              <a:gd name="connsiteX39" fmla="*/ 70243 w 579717"/>
              <a:gd name="connsiteY39" fmla="*/ 301107 h 555649"/>
              <a:gd name="connsiteX40" fmla="*/ 43827 w 579717"/>
              <a:gd name="connsiteY40" fmla="*/ 203881 h 555649"/>
              <a:gd name="connsiteX41" fmla="*/ 22925 w 579717"/>
              <a:gd name="connsiteY41" fmla="*/ 217590 h 555649"/>
              <a:gd name="connsiteX42" fmla="*/ 0 w 579717"/>
              <a:gd name="connsiteY42" fmla="*/ 194319 h 555649"/>
              <a:gd name="connsiteX43" fmla="*/ 22925 w 579717"/>
              <a:gd name="connsiteY43" fmla="*/ 171048 h 555649"/>
              <a:gd name="connsiteX44" fmla="*/ 43827 w 579717"/>
              <a:gd name="connsiteY44" fmla="*/ 184757 h 555649"/>
              <a:gd name="connsiteX45" fmla="*/ 122794 w 579717"/>
              <a:gd name="connsiteY45" fmla="*/ 184757 h 555649"/>
              <a:gd name="connsiteX46" fmla="*/ 122794 w 579717"/>
              <a:gd name="connsiteY46" fmla="*/ 203881 h 555649"/>
              <a:gd name="connsiteX47" fmla="*/ 327172 w 579717"/>
              <a:gd name="connsiteY47" fmla="*/ 91842 h 555649"/>
              <a:gd name="connsiteX48" fmla="*/ 291940 w 579717"/>
              <a:gd name="connsiteY48" fmla="*/ 91842 h 555649"/>
              <a:gd name="connsiteX49" fmla="*/ 291940 w 579717"/>
              <a:gd name="connsiteY49" fmla="*/ 78146 h 555649"/>
              <a:gd name="connsiteX50" fmla="*/ 250222 w 579717"/>
              <a:gd name="connsiteY50" fmla="*/ 35764 h 555649"/>
              <a:gd name="connsiteX51" fmla="*/ 208504 w 579717"/>
              <a:gd name="connsiteY51" fmla="*/ 78146 h 555649"/>
              <a:gd name="connsiteX52" fmla="*/ 208504 w 579717"/>
              <a:gd name="connsiteY52" fmla="*/ 91842 h 555649"/>
              <a:gd name="connsiteX53" fmla="*/ 173239 w 579717"/>
              <a:gd name="connsiteY53" fmla="*/ 91842 h 555649"/>
              <a:gd name="connsiteX54" fmla="*/ 173239 w 579717"/>
              <a:gd name="connsiteY54" fmla="*/ 78146 h 555649"/>
              <a:gd name="connsiteX55" fmla="*/ 250222 w 579717"/>
              <a:gd name="connsiteY55" fmla="*/ 0 h 555649"/>
              <a:gd name="connsiteX56" fmla="*/ 327172 w 579717"/>
              <a:gd name="connsiteY56" fmla="*/ 78146 h 555649"/>
              <a:gd name="connsiteX57" fmla="*/ 283050 w 579717"/>
              <a:gd name="connsiteY57" fmla="*/ 291544 h 555649"/>
              <a:gd name="connsiteX58" fmla="*/ 155998 w 579717"/>
              <a:gd name="connsiteY58" fmla="*/ 291544 h 555649"/>
              <a:gd name="connsiteX59" fmla="*/ 141918 w 579717"/>
              <a:gd name="connsiteY59" fmla="*/ 277284 h 555649"/>
              <a:gd name="connsiteX60" fmla="*/ 141918 w 579717"/>
              <a:gd name="connsiteY60" fmla="*/ 125226 h 555649"/>
              <a:gd name="connsiteX61" fmla="*/ 155998 w 579717"/>
              <a:gd name="connsiteY61" fmla="*/ 110966 h 555649"/>
              <a:gd name="connsiteX62" fmla="*/ 344446 w 579717"/>
              <a:gd name="connsiteY62" fmla="*/ 110966 h 555649"/>
              <a:gd name="connsiteX63" fmla="*/ 358494 w 579717"/>
              <a:gd name="connsiteY63" fmla="*/ 125226 h 555649"/>
              <a:gd name="connsiteX64" fmla="*/ 358494 w 579717"/>
              <a:gd name="connsiteY64" fmla="*/ 176810 h 555649"/>
              <a:gd name="connsiteX65" fmla="*/ 309447 w 579717"/>
              <a:gd name="connsiteY65" fmla="*/ 176810 h 555649"/>
              <a:gd name="connsiteX66" fmla="*/ 283050 w 579717"/>
              <a:gd name="connsiteY66" fmla="*/ 203207 h 555649"/>
              <a:gd name="connsiteX67" fmla="*/ 250222 w 579717"/>
              <a:gd name="connsiteY67" fmla="*/ 146996 h 555649"/>
              <a:gd name="connsiteX68" fmla="*/ 222812 w 579717"/>
              <a:gd name="connsiteY68" fmla="*/ 174820 h 555649"/>
              <a:gd name="connsiteX69" fmla="*/ 235849 w 579717"/>
              <a:gd name="connsiteY69" fmla="*/ 198510 h 555649"/>
              <a:gd name="connsiteX70" fmla="*/ 235849 w 579717"/>
              <a:gd name="connsiteY70" fmla="*/ 240925 h 555649"/>
              <a:gd name="connsiteX71" fmla="*/ 250222 w 579717"/>
              <a:gd name="connsiteY71" fmla="*/ 255514 h 555649"/>
              <a:gd name="connsiteX72" fmla="*/ 264595 w 579717"/>
              <a:gd name="connsiteY72" fmla="*/ 240925 h 555649"/>
              <a:gd name="connsiteX73" fmla="*/ 264595 w 579717"/>
              <a:gd name="connsiteY73" fmla="*/ 198510 h 555649"/>
              <a:gd name="connsiteX74" fmla="*/ 277600 w 579717"/>
              <a:gd name="connsiteY74" fmla="*/ 174820 h 555649"/>
              <a:gd name="connsiteX75" fmla="*/ 250222 w 579717"/>
              <a:gd name="connsiteY75" fmla="*/ 146996 h 555649"/>
              <a:gd name="connsiteX76" fmla="*/ 579718 w 579717"/>
              <a:gd name="connsiteY76" fmla="*/ 260027 h 555649"/>
              <a:gd name="connsiteX77" fmla="*/ 579718 w 579717"/>
              <a:gd name="connsiteY77" fmla="*/ 548405 h 555649"/>
              <a:gd name="connsiteX78" fmla="*/ 572473 w 579717"/>
              <a:gd name="connsiteY78" fmla="*/ 555649 h 555649"/>
              <a:gd name="connsiteX79" fmla="*/ 309447 w 579717"/>
              <a:gd name="connsiteY79" fmla="*/ 555649 h 555649"/>
              <a:gd name="connsiteX80" fmla="*/ 302175 w 579717"/>
              <a:gd name="connsiteY80" fmla="*/ 548405 h 555649"/>
              <a:gd name="connsiteX81" fmla="*/ 302175 w 579717"/>
              <a:gd name="connsiteY81" fmla="*/ 203207 h 555649"/>
              <a:gd name="connsiteX82" fmla="*/ 309447 w 579717"/>
              <a:gd name="connsiteY82" fmla="*/ 195935 h 555649"/>
              <a:gd name="connsiteX83" fmla="*/ 515626 w 579717"/>
              <a:gd name="connsiteY83" fmla="*/ 195935 h 555649"/>
              <a:gd name="connsiteX84" fmla="*/ 515615 w 579717"/>
              <a:gd name="connsiteY84" fmla="*/ 196582 h 555649"/>
              <a:gd name="connsiteX85" fmla="*/ 515615 w 579717"/>
              <a:gd name="connsiteY85" fmla="*/ 237277 h 555649"/>
              <a:gd name="connsiteX86" fmla="*/ 538376 w 579717"/>
              <a:gd name="connsiteY86" fmla="*/ 260037 h 555649"/>
              <a:gd name="connsiteX87" fmla="*/ 579071 w 579717"/>
              <a:gd name="connsiteY87" fmla="*/ 260037 h 555649"/>
              <a:gd name="connsiteX88" fmla="*/ 579718 w 579717"/>
              <a:gd name="connsiteY88" fmla="*/ 260027 h 555649"/>
              <a:gd name="connsiteX89" fmla="*/ 339593 w 579717"/>
              <a:gd name="connsiteY89" fmla="*/ 453095 h 555649"/>
              <a:gd name="connsiteX90" fmla="*/ 324928 w 579717"/>
              <a:gd name="connsiteY90" fmla="*/ 467760 h 555649"/>
              <a:gd name="connsiteX91" fmla="*/ 339593 w 579717"/>
              <a:gd name="connsiteY91" fmla="*/ 482424 h 555649"/>
              <a:gd name="connsiteX92" fmla="*/ 354257 w 579717"/>
              <a:gd name="connsiteY92" fmla="*/ 467760 h 555649"/>
              <a:gd name="connsiteX93" fmla="*/ 339593 w 579717"/>
              <a:gd name="connsiteY93" fmla="*/ 453095 h 555649"/>
              <a:gd name="connsiteX94" fmla="*/ 375312 w 579717"/>
              <a:gd name="connsiteY94" fmla="*/ 348478 h 555649"/>
              <a:gd name="connsiteX95" fmla="*/ 542735 w 579717"/>
              <a:gd name="connsiteY95" fmla="*/ 348478 h 555649"/>
              <a:gd name="connsiteX96" fmla="*/ 552298 w 579717"/>
              <a:gd name="connsiteY96" fmla="*/ 338916 h 555649"/>
              <a:gd name="connsiteX97" fmla="*/ 542735 w 579717"/>
              <a:gd name="connsiteY97" fmla="*/ 329354 h 555649"/>
              <a:gd name="connsiteX98" fmla="*/ 375312 w 579717"/>
              <a:gd name="connsiteY98" fmla="*/ 329354 h 555649"/>
              <a:gd name="connsiteX99" fmla="*/ 365749 w 579717"/>
              <a:gd name="connsiteY99" fmla="*/ 338916 h 555649"/>
              <a:gd name="connsiteX100" fmla="*/ 375312 w 579717"/>
              <a:gd name="connsiteY100" fmla="*/ 348478 h 555649"/>
              <a:gd name="connsiteX101" fmla="*/ 375312 w 579717"/>
              <a:gd name="connsiteY101" fmla="*/ 391427 h 555649"/>
              <a:gd name="connsiteX102" fmla="*/ 542735 w 579717"/>
              <a:gd name="connsiteY102" fmla="*/ 391427 h 555649"/>
              <a:gd name="connsiteX103" fmla="*/ 552298 w 579717"/>
              <a:gd name="connsiteY103" fmla="*/ 381864 h 555649"/>
              <a:gd name="connsiteX104" fmla="*/ 542735 w 579717"/>
              <a:gd name="connsiteY104" fmla="*/ 372302 h 555649"/>
              <a:gd name="connsiteX105" fmla="*/ 375312 w 579717"/>
              <a:gd name="connsiteY105" fmla="*/ 372302 h 555649"/>
              <a:gd name="connsiteX106" fmla="*/ 365749 w 579717"/>
              <a:gd name="connsiteY106" fmla="*/ 381864 h 555649"/>
              <a:gd name="connsiteX107" fmla="*/ 375312 w 579717"/>
              <a:gd name="connsiteY107" fmla="*/ 391427 h 555649"/>
              <a:gd name="connsiteX108" fmla="*/ 339593 w 579717"/>
              <a:gd name="connsiteY108" fmla="*/ 281304 h 555649"/>
              <a:gd name="connsiteX109" fmla="*/ 324928 w 579717"/>
              <a:gd name="connsiteY109" fmla="*/ 295969 h 555649"/>
              <a:gd name="connsiteX110" fmla="*/ 339593 w 579717"/>
              <a:gd name="connsiteY110" fmla="*/ 310633 h 555649"/>
              <a:gd name="connsiteX111" fmla="*/ 354257 w 579717"/>
              <a:gd name="connsiteY111" fmla="*/ 295969 h 555649"/>
              <a:gd name="connsiteX112" fmla="*/ 339593 w 579717"/>
              <a:gd name="connsiteY112" fmla="*/ 281304 h 555649"/>
              <a:gd name="connsiteX113" fmla="*/ 339593 w 579717"/>
              <a:gd name="connsiteY113" fmla="*/ 496043 h 555649"/>
              <a:gd name="connsiteX114" fmla="*/ 324928 w 579717"/>
              <a:gd name="connsiteY114" fmla="*/ 510707 h 555649"/>
              <a:gd name="connsiteX115" fmla="*/ 339593 w 579717"/>
              <a:gd name="connsiteY115" fmla="*/ 525372 h 555649"/>
              <a:gd name="connsiteX116" fmla="*/ 354257 w 579717"/>
              <a:gd name="connsiteY116" fmla="*/ 510707 h 555649"/>
              <a:gd name="connsiteX117" fmla="*/ 339593 w 579717"/>
              <a:gd name="connsiteY117" fmla="*/ 496043 h 555649"/>
              <a:gd name="connsiteX118" fmla="*/ 375312 w 579717"/>
              <a:gd name="connsiteY118" fmla="*/ 305532 h 555649"/>
              <a:gd name="connsiteX119" fmla="*/ 542735 w 579717"/>
              <a:gd name="connsiteY119" fmla="*/ 305532 h 555649"/>
              <a:gd name="connsiteX120" fmla="*/ 552298 w 579717"/>
              <a:gd name="connsiteY120" fmla="*/ 295969 h 555649"/>
              <a:gd name="connsiteX121" fmla="*/ 542735 w 579717"/>
              <a:gd name="connsiteY121" fmla="*/ 286407 h 555649"/>
              <a:gd name="connsiteX122" fmla="*/ 375312 w 579717"/>
              <a:gd name="connsiteY122" fmla="*/ 286407 h 555649"/>
              <a:gd name="connsiteX123" fmla="*/ 365749 w 579717"/>
              <a:gd name="connsiteY123" fmla="*/ 295969 h 555649"/>
              <a:gd name="connsiteX124" fmla="*/ 375312 w 579717"/>
              <a:gd name="connsiteY124" fmla="*/ 305532 h 555649"/>
              <a:gd name="connsiteX125" fmla="*/ 375312 w 579717"/>
              <a:gd name="connsiteY125" fmla="*/ 434375 h 555649"/>
              <a:gd name="connsiteX126" fmla="*/ 542735 w 579717"/>
              <a:gd name="connsiteY126" fmla="*/ 434375 h 555649"/>
              <a:gd name="connsiteX127" fmla="*/ 552298 w 579717"/>
              <a:gd name="connsiteY127" fmla="*/ 424812 h 555649"/>
              <a:gd name="connsiteX128" fmla="*/ 542735 w 579717"/>
              <a:gd name="connsiteY128" fmla="*/ 415250 h 555649"/>
              <a:gd name="connsiteX129" fmla="*/ 375312 w 579717"/>
              <a:gd name="connsiteY129" fmla="*/ 415250 h 555649"/>
              <a:gd name="connsiteX130" fmla="*/ 365749 w 579717"/>
              <a:gd name="connsiteY130" fmla="*/ 424812 h 555649"/>
              <a:gd name="connsiteX131" fmla="*/ 375312 w 579717"/>
              <a:gd name="connsiteY131" fmla="*/ 434375 h 555649"/>
              <a:gd name="connsiteX132" fmla="*/ 375312 w 579717"/>
              <a:gd name="connsiteY132" fmla="*/ 477323 h 555649"/>
              <a:gd name="connsiteX133" fmla="*/ 542735 w 579717"/>
              <a:gd name="connsiteY133" fmla="*/ 477323 h 555649"/>
              <a:gd name="connsiteX134" fmla="*/ 552298 w 579717"/>
              <a:gd name="connsiteY134" fmla="*/ 467760 h 555649"/>
              <a:gd name="connsiteX135" fmla="*/ 542735 w 579717"/>
              <a:gd name="connsiteY135" fmla="*/ 458198 h 555649"/>
              <a:gd name="connsiteX136" fmla="*/ 375312 w 579717"/>
              <a:gd name="connsiteY136" fmla="*/ 458198 h 555649"/>
              <a:gd name="connsiteX137" fmla="*/ 365749 w 579717"/>
              <a:gd name="connsiteY137" fmla="*/ 467760 h 555649"/>
              <a:gd name="connsiteX138" fmla="*/ 375312 w 579717"/>
              <a:gd name="connsiteY138" fmla="*/ 477323 h 555649"/>
              <a:gd name="connsiteX139" fmla="*/ 339593 w 579717"/>
              <a:gd name="connsiteY139" fmla="*/ 324252 h 555649"/>
              <a:gd name="connsiteX140" fmla="*/ 324928 w 579717"/>
              <a:gd name="connsiteY140" fmla="*/ 338916 h 555649"/>
              <a:gd name="connsiteX141" fmla="*/ 339593 w 579717"/>
              <a:gd name="connsiteY141" fmla="*/ 353581 h 555649"/>
              <a:gd name="connsiteX142" fmla="*/ 354257 w 579717"/>
              <a:gd name="connsiteY142" fmla="*/ 338916 h 555649"/>
              <a:gd name="connsiteX143" fmla="*/ 339593 w 579717"/>
              <a:gd name="connsiteY143" fmla="*/ 324252 h 555649"/>
              <a:gd name="connsiteX144" fmla="*/ 375312 w 579717"/>
              <a:gd name="connsiteY144" fmla="*/ 520270 h 555649"/>
              <a:gd name="connsiteX145" fmla="*/ 542735 w 579717"/>
              <a:gd name="connsiteY145" fmla="*/ 520270 h 555649"/>
              <a:gd name="connsiteX146" fmla="*/ 552298 w 579717"/>
              <a:gd name="connsiteY146" fmla="*/ 510707 h 555649"/>
              <a:gd name="connsiteX147" fmla="*/ 542735 w 579717"/>
              <a:gd name="connsiteY147" fmla="*/ 501145 h 555649"/>
              <a:gd name="connsiteX148" fmla="*/ 375312 w 579717"/>
              <a:gd name="connsiteY148" fmla="*/ 501145 h 555649"/>
              <a:gd name="connsiteX149" fmla="*/ 365749 w 579717"/>
              <a:gd name="connsiteY149" fmla="*/ 510707 h 555649"/>
              <a:gd name="connsiteX150" fmla="*/ 375312 w 579717"/>
              <a:gd name="connsiteY150" fmla="*/ 520270 h 555649"/>
              <a:gd name="connsiteX151" fmla="*/ 339593 w 579717"/>
              <a:gd name="connsiteY151" fmla="*/ 367199 h 555649"/>
              <a:gd name="connsiteX152" fmla="*/ 324928 w 579717"/>
              <a:gd name="connsiteY152" fmla="*/ 381864 h 555649"/>
              <a:gd name="connsiteX153" fmla="*/ 339593 w 579717"/>
              <a:gd name="connsiteY153" fmla="*/ 396529 h 555649"/>
              <a:gd name="connsiteX154" fmla="*/ 354257 w 579717"/>
              <a:gd name="connsiteY154" fmla="*/ 381864 h 555649"/>
              <a:gd name="connsiteX155" fmla="*/ 339593 w 579717"/>
              <a:gd name="connsiteY155" fmla="*/ 367199 h 555649"/>
              <a:gd name="connsiteX156" fmla="*/ 339593 w 579717"/>
              <a:gd name="connsiteY156" fmla="*/ 410147 h 555649"/>
              <a:gd name="connsiteX157" fmla="*/ 324928 w 579717"/>
              <a:gd name="connsiteY157" fmla="*/ 424812 h 555649"/>
              <a:gd name="connsiteX158" fmla="*/ 339593 w 579717"/>
              <a:gd name="connsiteY158" fmla="*/ 439476 h 555649"/>
              <a:gd name="connsiteX159" fmla="*/ 354257 w 579717"/>
              <a:gd name="connsiteY159" fmla="*/ 424812 h 555649"/>
              <a:gd name="connsiteX160" fmla="*/ 339593 w 579717"/>
              <a:gd name="connsiteY160" fmla="*/ 410147 h 555649"/>
              <a:gd name="connsiteX161" fmla="*/ 350605 w 579717"/>
              <a:gd name="connsiteY161" fmla="*/ 258109 h 555649"/>
              <a:gd name="connsiteX162" fmla="*/ 497181 w 579717"/>
              <a:gd name="connsiteY162" fmla="*/ 258109 h 555649"/>
              <a:gd name="connsiteX163" fmla="*/ 506744 w 579717"/>
              <a:gd name="connsiteY163" fmla="*/ 248547 h 555649"/>
              <a:gd name="connsiteX164" fmla="*/ 497181 w 579717"/>
              <a:gd name="connsiteY164" fmla="*/ 238985 h 555649"/>
              <a:gd name="connsiteX165" fmla="*/ 350605 w 579717"/>
              <a:gd name="connsiteY165" fmla="*/ 238985 h 555649"/>
              <a:gd name="connsiteX166" fmla="*/ 341043 w 579717"/>
              <a:gd name="connsiteY166" fmla="*/ 248547 h 555649"/>
              <a:gd name="connsiteX167" fmla="*/ 350605 w 579717"/>
              <a:gd name="connsiteY167" fmla="*/ 258109 h 555649"/>
              <a:gd name="connsiteX168" fmla="*/ 534740 w 579717"/>
              <a:gd name="connsiteY168" fmla="*/ 196582 h 555649"/>
              <a:gd name="connsiteX169" fmla="*/ 536868 w 579717"/>
              <a:gd name="connsiteY169" fmla="*/ 198063 h 555649"/>
              <a:gd name="connsiteX170" fmla="*/ 577590 w 579717"/>
              <a:gd name="connsiteY170" fmla="*/ 238785 h 555649"/>
              <a:gd name="connsiteX171" fmla="*/ 579071 w 579717"/>
              <a:gd name="connsiteY171" fmla="*/ 240913 h 555649"/>
              <a:gd name="connsiteX172" fmla="*/ 538376 w 579717"/>
              <a:gd name="connsiteY172" fmla="*/ 240913 h 555649"/>
              <a:gd name="connsiteX173" fmla="*/ 534740 w 579717"/>
              <a:gd name="connsiteY173" fmla="*/ 237277 h 55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579717" h="555649">
                <a:moveTo>
                  <a:pt x="43827" y="109888"/>
                </a:moveTo>
                <a:cubicBezTo>
                  <a:pt x="40230" y="117968"/>
                  <a:pt x="32220" y="123597"/>
                  <a:pt x="22925" y="123597"/>
                </a:cubicBezTo>
                <a:cubicBezTo>
                  <a:pt x="10272" y="123597"/>
                  <a:pt x="0" y="113169"/>
                  <a:pt x="0" y="100326"/>
                </a:cubicBezTo>
                <a:cubicBezTo>
                  <a:pt x="0" y="87482"/>
                  <a:pt x="10272" y="77056"/>
                  <a:pt x="22925" y="77056"/>
                </a:cubicBezTo>
                <a:cubicBezTo>
                  <a:pt x="32220" y="77056"/>
                  <a:pt x="40230" y="82683"/>
                  <a:pt x="43827" y="90763"/>
                </a:cubicBezTo>
                <a:lnTo>
                  <a:pt x="70243" y="90763"/>
                </a:lnTo>
                <a:cubicBezTo>
                  <a:pt x="73127" y="90763"/>
                  <a:pt x="75856" y="92065"/>
                  <a:pt x="77671" y="94304"/>
                </a:cubicBezTo>
                <a:lnTo>
                  <a:pt x="108260" y="132036"/>
                </a:lnTo>
                <a:lnTo>
                  <a:pt x="122794" y="132036"/>
                </a:lnTo>
                <a:lnTo>
                  <a:pt x="122794" y="151160"/>
                </a:lnTo>
                <a:lnTo>
                  <a:pt x="103703" y="151160"/>
                </a:lnTo>
                <a:cubicBezTo>
                  <a:pt x="100819" y="151160"/>
                  <a:pt x="98091" y="149860"/>
                  <a:pt x="96275" y="147620"/>
                </a:cubicBezTo>
                <a:lnTo>
                  <a:pt x="65685" y="109888"/>
                </a:lnTo>
                <a:close/>
                <a:moveTo>
                  <a:pt x="459331" y="109888"/>
                </a:moveTo>
                <a:lnTo>
                  <a:pt x="437473" y="109888"/>
                </a:lnTo>
                <a:lnTo>
                  <a:pt x="406884" y="147620"/>
                </a:lnTo>
                <a:cubicBezTo>
                  <a:pt x="405068" y="149860"/>
                  <a:pt x="402338" y="151160"/>
                  <a:pt x="399455" y="151160"/>
                </a:cubicBezTo>
                <a:lnTo>
                  <a:pt x="377619" y="151160"/>
                </a:lnTo>
                <a:lnTo>
                  <a:pt x="377619" y="132036"/>
                </a:lnTo>
                <a:lnTo>
                  <a:pt x="394898" y="132036"/>
                </a:lnTo>
                <a:lnTo>
                  <a:pt x="425488" y="94304"/>
                </a:lnTo>
                <a:cubicBezTo>
                  <a:pt x="427303" y="92065"/>
                  <a:pt x="430032" y="90763"/>
                  <a:pt x="432915" y="90763"/>
                </a:cubicBezTo>
                <a:lnTo>
                  <a:pt x="459331" y="90763"/>
                </a:lnTo>
                <a:cubicBezTo>
                  <a:pt x="462928" y="82683"/>
                  <a:pt x="470939" y="77056"/>
                  <a:pt x="480235" y="77056"/>
                </a:cubicBezTo>
                <a:cubicBezTo>
                  <a:pt x="492887" y="77056"/>
                  <a:pt x="503158" y="87482"/>
                  <a:pt x="503158" y="100326"/>
                </a:cubicBezTo>
                <a:cubicBezTo>
                  <a:pt x="503158" y="113169"/>
                  <a:pt x="492887" y="123597"/>
                  <a:pt x="480235" y="123597"/>
                </a:cubicBezTo>
                <a:cubicBezTo>
                  <a:pt x="470939" y="123597"/>
                  <a:pt x="462928" y="117968"/>
                  <a:pt x="459331" y="109888"/>
                </a:cubicBezTo>
                <a:close/>
                <a:moveTo>
                  <a:pt x="43827" y="301107"/>
                </a:moveTo>
                <a:cubicBezTo>
                  <a:pt x="40230" y="309187"/>
                  <a:pt x="32220" y="314815"/>
                  <a:pt x="22925" y="314815"/>
                </a:cubicBezTo>
                <a:cubicBezTo>
                  <a:pt x="10272" y="314815"/>
                  <a:pt x="0" y="304388"/>
                  <a:pt x="0" y="291544"/>
                </a:cubicBezTo>
                <a:cubicBezTo>
                  <a:pt x="0" y="278701"/>
                  <a:pt x="10272" y="268273"/>
                  <a:pt x="22925" y="268273"/>
                </a:cubicBezTo>
                <a:cubicBezTo>
                  <a:pt x="32220" y="268273"/>
                  <a:pt x="40230" y="273902"/>
                  <a:pt x="43827" y="281982"/>
                </a:cubicBezTo>
                <a:lnTo>
                  <a:pt x="65685" y="281982"/>
                </a:lnTo>
                <a:lnTo>
                  <a:pt x="96275" y="244250"/>
                </a:lnTo>
                <a:cubicBezTo>
                  <a:pt x="98091" y="242010"/>
                  <a:pt x="100819" y="240710"/>
                  <a:pt x="103703" y="240710"/>
                </a:cubicBezTo>
                <a:lnTo>
                  <a:pt x="122794" y="240710"/>
                </a:lnTo>
                <a:lnTo>
                  <a:pt x="122794" y="259834"/>
                </a:lnTo>
                <a:lnTo>
                  <a:pt x="108260" y="259834"/>
                </a:lnTo>
                <a:lnTo>
                  <a:pt x="77671" y="297566"/>
                </a:lnTo>
                <a:cubicBezTo>
                  <a:pt x="75856" y="299806"/>
                  <a:pt x="73127" y="301107"/>
                  <a:pt x="70243" y="301107"/>
                </a:cubicBezTo>
                <a:close/>
                <a:moveTo>
                  <a:pt x="43827" y="203881"/>
                </a:moveTo>
                <a:cubicBezTo>
                  <a:pt x="40230" y="211962"/>
                  <a:pt x="32220" y="217590"/>
                  <a:pt x="22925" y="217590"/>
                </a:cubicBezTo>
                <a:cubicBezTo>
                  <a:pt x="10272" y="217590"/>
                  <a:pt x="0" y="207162"/>
                  <a:pt x="0" y="194319"/>
                </a:cubicBezTo>
                <a:cubicBezTo>
                  <a:pt x="0" y="181476"/>
                  <a:pt x="10272" y="171048"/>
                  <a:pt x="22925" y="171048"/>
                </a:cubicBezTo>
                <a:cubicBezTo>
                  <a:pt x="32220" y="171048"/>
                  <a:pt x="40230" y="176676"/>
                  <a:pt x="43827" y="184757"/>
                </a:cubicBezTo>
                <a:lnTo>
                  <a:pt x="122794" y="184757"/>
                </a:lnTo>
                <a:lnTo>
                  <a:pt x="122794" y="203881"/>
                </a:lnTo>
                <a:close/>
                <a:moveTo>
                  <a:pt x="327172" y="91842"/>
                </a:moveTo>
                <a:lnTo>
                  <a:pt x="291940" y="91842"/>
                </a:lnTo>
                <a:lnTo>
                  <a:pt x="291940" y="78146"/>
                </a:lnTo>
                <a:cubicBezTo>
                  <a:pt x="291940" y="54888"/>
                  <a:pt x="273102" y="35764"/>
                  <a:pt x="250222" y="35764"/>
                </a:cubicBezTo>
                <a:cubicBezTo>
                  <a:pt x="227343" y="35764"/>
                  <a:pt x="208504" y="54888"/>
                  <a:pt x="208504" y="78146"/>
                </a:cubicBezTo>
                <a:lnTo>
                  <a:pt x="208504" y="91842"/>
                </a:lnTo>
                <a:lnTo>
                  <a:pt x="173239" y="91842"/>
                </a:lnTo>
                <a:lnTo>
                  <a:pt x="173239" y="78146"/>
                </a:lnTo>
                <a:cubicBezTo>
                  <a:pt x="173239" y="35169"/>
                  <a:pt x="207884" y="0"/>
                  <a:pt x="250222" y="0"/>
                </a:cubicBezTo>
                <a:cubicBezTo>
                  <a:pt x="292559" y="0"/>
                  <a:pt x="327172" y="35169"/>
                  <a:pt x="327172" y="78146"/>
                </a:cubicBezTo>
                <a:close/>
                <a:moveTo>
                  <a:pt x="283050" y="291544"/>
                </a:moveTo>
                <a:lnTo>
                  <a:pt x="155998" y="291544"/>
                </a:lnTo>
                <a:cubicBezTo>
                  <a:pt x="148242" y="291544"/>
                  <a:pt x="141918" y="285159"/>
                  <a:pt x="141918" y="277284"/>
                </a:cubicBezTo>
                <a:lnTo>
                  <a:pt x="141918" y="125226"/>
                </a:lnTo>
                <a:cubicBezTo>
                  <a:pt x="141918" y="117385"/>
                  <a:pt x="148242" y="110966"/>
                  <a:pt x="155998" y="110966"/>
                </a:cubicBezTo>
                <a:lnTo>
                  <a:pt x="344446" y="110966"/>
                </a:lnTo>
                <a:cubicBezTo>
                  <a:pt x="352203" y="110966"/>
                  <a:pt x="358494" y="117385"/>
                  <a:pt x="358494" y="125226"/>
                </a:cubicBezTo>
                <a:lnTo>
                  <a:pt x="358494" y="176810"/>
                </a:lnTo>
                <a:lnTo>
                  <a:pt x="309447" y="176810"/>
                </a:lnTo>
                <a:cubicBezTo>
                  <a:pt x="294880" y="176810"/>
                  <a:pt x="283050" y="188640"/>
                  <a:pt x="283050" y="203207"/>
                </a:cubicBezTo>
                <a:close/>
                <a:moveTo>
                  <a:pt x="250222" y="146996"/>
                </a:moveTo>
                <a:cubicBezTo>
                  <a:pt x="235099" y="146996"/>
                  <a:pt x="222812" y="159469"/>
                  <a:pt x="222812" y="174820"/>
                </a:cubicBezTo>
                <a:cubicBezTo>
                  <a:pt x="222812" y="184845"/>
                  <a:pt x="228026" y="193613"/>
                  <a:pt x="235849" y="198510"/>
                </a:cubicBezTo>
                <a:lnTo>
                  <a:pt x="235849" y="240925"/>
                </a:lnTo>
                <a:cubicBezTo>
                  <a:pt x="235849" y="248964"/>
                  <a:pt x="242302" y="255514"/>
                  <a:pt x="250222" y="255514"/>
                </a:cubicBezTo>
                <a:cubicBezTo>
                  <a:pt x="258109" y="255514"/>
                  <a:pt x="264595" y="248964"/>
                  <a:pt x="264595" y="240925"/>
                </a:cubicBezTo>
                <a:lnTo>
                  <a:pt x="264595" y="198510"/>
                </a:lnTo>
                <a:cubicBezTo>
                  <a:pt x="272417" y="193613"/>
                  <a:pt x="277600" y="184845"/>
                  <a:pt x="277600" y="174820"/>
                </a:cubicBezTo>
                <a:cubicBezTo>
                  <a:pt x="277600" y="159469"/>
                  <a:pt x="265345" y="146996"/>
                  <a:pt x="250222" y="146996"/>
                </a:cubicBezTo>
                <a:close/>
                <a:moveTo>
                  <a:pt x="579718" y="260027"/>
                </a:moveTo>
                <a:lnTo>
                  <a:pt x="579718" y="548405"/>
                </a:lnTo>
                <a:cubicBezTo>
                  <a:pt x="579718" y="552391"/>
                  <a:pt x="576459" y="555649"/>
                  <a:pt x="572473" y="555649"/>
                </a:cubicBezTo>
                <a:lnTo>
                  <a:pt x="309447" y="555649"/>
                </a:lnTo>
                <a:cubicBezTo>
                  <a:pt x="305434" y="555649"/>
                  <a:pt x="302175" y="552391"/>
                  <a:pt x="302175" y="548405"/>
                </a:cubicBezTo>
                <a:lnTo>
                  <a:pt x="302175" y="203207"/>
                </a:lnTo>
                <a:cubicBezTo>
                  <a:pt x="302175" y="199195"/>
                  <a:pt x="305434" y="195935"/>
                  <a:pt x="309447" y="195935"/>
                </a:cubicBezTo>
                <a:lnTo>
                  <a:pt x="515626" y="195935"/>
                </a:lnTo>
                <a:cubicBezTo>
                  <a:pt x="515619" y="196150"/>
                  <a:pt x="515615" y="196365"/>
                  <a:pt x="515615" y="196582"/>
                </a:cubicBezTo>
                <a:lnTo>
                  <a:pt x="515615" y="237277"/>
                </a:lnTo>
                <a:cubicBezTo>
                  <a:pt x="515615" y="249753"/>
                  <a:pt x="525900" y="260037"/>
                  <a:pt x="538376" y="260037"/>
                </a:cubicBezTo>
                <a:lnTo>
                  <a:pt x="579071" y="260037"/>
                </a:lnTo>
                <a:cubicBezTo>
                  <a:pt x="579287" y="260037"/>
                  <a:pt x="579503" y="260034"/>
                  <a:pt x="579718" y="260027"/>
                </a:cubicBezTo>
                <a:close/>
                <a:moveTo>
                  <a:pt x="339593" y="453095"/>
                </a:moveTo>
                <a:cubicBezTo>
                  <a:pt x="331498" y="453095"/>
                  <a:pt x="324928" y="459666"/>
                  <a:pt x="324928" y="467760"/>
                </a:cubicBezTo>
                <a:cubicBezTo>
                  <a:pt x="324928" y="475854"/>
                  <a:pt x="331498" y="482424"/>
                  <a:pt x="339593" y="482424"/>
                </a:cubicBezTo>
                <a:cubicBezTo>
                  <a:pt x="347686" y="482424"/>
                  <a:pt x="354257" y="475854"/>
                  <a:pt x="354257" y="467760"/>
                </a:cubicBezTo>
                <a:cubicBezTo>
                  <a:pt x="354257" y="459666"/>
                  <a:pt x="347686" y="453095"/>
                  <a:pt x="339593" y="453095"/>
                </a:cubicBezTo>
                <a:close/>
                <a:moveTo>
                  <a:pt x="375312" y="348478"/>
                </a:moveTo>
                <a:lnTo>
                  <a:pt x="542735" y="348478"/>
                </a:lnTo>
                <a:cubicBezTo>
                  <a:pt x="548014" y="348478"/>
                  <a:pt x="552298" y="344195"/>
                  <a:pt x="552298" y="338916"/>
                </a:cubicBezTo>
                <a:cubicBezTo>
                  <a:pt x="552298" y="333639"/>
                  <a:pt x="548014" y="329354"/>
                  <a:pt x="542735" y="329354"/>
                </a:cubicBezTo>
                <a:lnTo>
                  <a:pt x="375312" y="329354"/>
                </a:lnTo>
                <a:cubicBezTo>
                  <a:pt x="370034" y="329354"/>
                  <a:pt x="365749" y="333639"/>
                  <a:pt x="365749" y="338916"/>
                </a:cubicBezTo>
                <a:cubicBezTo>
                  <a:pt x="365749" y="344195"/>
                  <a:pt x="370034" y="348478"/>
                  <a:pt x="375312" y="348478"/>
                </a:cubicBezTo>
                <a:close/>
                <a:moveTo>
                  <a:pt x="375312" y="391427"/>
                </a:moveTo>
                <a:lnTo>
                  <a:pt x="542735" y="391427"/>
                </a:lnTo>
                <a:cubicBezTo>
                  <a:pt x="548014" y="391427"/>
                  <a:pt x="552298" y="387141"/>
                  <a:pt x="552298" y="381864"/>
                </a:cubicBezTo>
                <a:cubicBezTo>
                  <a:pt x="552298" y="376587"/>
                  <a:pt x="548014" y="372302"/>
                  <a:pt x="542735" y="372302"/>
                </a:cubicBezTo>
                <a:lnTo>
                  <a:pt x="375312" y="372302"/>
                </a:lnTo>
                <a:cubicBezTo>
                  <a:pt x="370034" y="372302"/>
                  <a:pt x="365749" y="376587"/>
                  <a:pt x="365749" y="381864"/>
                </a:cubicBezTo>
                <a:cubicBezTo>
                  <a:pt x="365749" y="387141"/>
                  <a:pt x="370034" y="391427"/>
                  <a:pt x="375312" y="391427"/>
                </a:cubicBezTo>
                <a:close/>
                <a:moveTo>
                  <a:pt x="339593" y="281304"/>
                </a:moveTo>
                <a:cubicBezTo>
                  <a:pt x="331498" y="281304"/>
                  <a:pt x="324928" y="287875"/>
                  <a:pt x="324928" y="295969"/>
                </a:cubicBezTo>
                <a:cubicBezTo>
                  <a:pt x="324928" y="304063"/>
                  <a:pt x="331498" y="310633"/>
                  <a:pt x="339593" y="310633"/>
                </a:cubicBezTo>
                <a:cubicBezTo>
                  <a:pt x="347686" y="310633"/>
                  <a:pt x="354257" y="304063"/>
                  <a:pt x="354257" y="295969"/>
                </a:cubicBezTo>
                <a:cubicBezTo>
                  <a:pt x="354257" y="287875"/>
                  <a:pt x="347686" y="281304"/>
                  <a:pt x="339593" y="281304"/>
                </a:cubicBezTo>
                <a:close/>
                <a:moveTo>
                  <a:pt x="339593" y="496043"/>
                </a:moveTo>
                <a:cubicBezTo>
                  <a:pt x="331498" y="496043"/>
                  <a:pt x="324928" y="502614"/>
                  <a:pt x="324928" y="510707"/>
                </a:cubicBezTo>
                <a:cubicBezTo>
                  <a:pt x="324928" y="518802"/>
                  <a:pt x="331498" y="525372"/>
                  <a:pt x="339593" y="525372"/>
                </a:cubicBezTo>
                <a:cubicBezTo>
                  <a:pt x="347686" y="525372"/>
                  <a:pt x="354257" y="518802"/>
                  <a:pt x="354257" y="510707"/>
                </a:cubicBezTo>
                <a:cubicBezTo>
                  <a:pt x="354257" y="502614"/>
                  <a:pt x="347686" y="496043"/>
                  <a:pt x="339593" y="496043"/>
                </a:cubicBezTo>
                <a:close/>
                <a:moveTo>
                  <a:pt x="375312" y="305532"/>
                </a:moveTo>
                <a:lnTo>
                  <a:pt x="542735" y="305532"/>
                </a:lnTo>
                <a:cubicBezTo>
                  <a:pt x="548014" y="305532"/>
                  <a:pt x="552298" y="301246"/>
                  <a:pt x="552298" y="295969"/>
                </a:cubicBezTo>
                <a:cubicBezTo>
                  <a:pt x="552298" y="290691"/>
                  <a:pt x="548014" y="286407"/>
                  <a:pt x="542735" y="286407"/>
                </a:cubicBezTo>
                <a:lnTo>
                  <a:pt x="375312" y="286407"/>
                </a:lnTo>
                <a:cubicBezTo>
                  <a:pt x="370034" y="286407"/>
                  <a:pt x="365749" y="290691"/>
                  <a:pt x="365749" y="295969"/>
                </a:cubicBezTo>
                <a:cubicBezTo>
                  <a:pt x="365749" y="301246"/>
                  <a:pt x="370034" y="305532"/>
                  <a:pt x="375312" y="305532"/>
                </a:cubicBezTo>
                <a:close/>
                <a:moveTo>
                  <a:pt x="375312" y="434375"/>
                </a:moveTo>
                <a:lnTo>
                  <a:pt x="542735" y="434375"/>
                </a:lnTo>
                <a:cubicBezTo>
                  <a:pt x="548014" y="434375"/>
                  <a:pt x="552298" y="430090"/>
                  <a:pt x="552298" y="424812"/>
                </a:cubicBezTo>
                <a:cubicBezTo>
                  <a:pt x="552298" y="419534"/>
                  <a:pt x="548014" y="415250"/>
                  <a:pt x="542735" y="415250"/>
                </a:cubicBezTo>
                <a:lnTo>
                  <a:pt x="375312" y="415250"/>
                </a:lnTo>
                <a:cubicBezTo>
                  <a:pt x="370034" y="415250"/>
                  <a:pt x="365749" y="419534"/>
                  <a:pt x="365749" y="424812"/>
                </a:cubicBezTo>
                <a:cubicBezTo>
                  <a:pt x="365749" y="430090"/>
                  <a:pt x="370034" y="434375"/>
                  <a:pt x="375312" y="434375"/>
                </a:cubicBezTo>
                <a:close/>
                <a:moveTo>
                  <a:pt x="375312" y="477323"/>
                </a:moveTo>
                <a:lnTo>
                  <a:pt x="542735" y="477323"/>
                </a:lnTo>
                <a:cubicBezTo>
                  <a:pt x="548014" y="477323"/>
                  <a:pt x="552298" y="473038"/>
                  <a:pt x="552298" y="467760"/>
                </a:cubicBezTo>
                <a:cubicBezTo>
                  <a:pt x="552298" y="462482"/>
                  <a:pt x="548014" y="458198"/>
                  <a:pt x="542735" y="458198"/>
                </a:cubicBezTo>
                <a:lnTo>
                  <a:pt x="375312" y="458198"/>
                </a:lnTo>
                <a:cubicBezTo>
                  <a:pt x="370034" y="458198"/>
                  <a:pt x="365749" y="462482"/>
                  <a:pt x="365749" y="467760"/>
                </a:cubicBezTo>
                <a:cubicBezTo>
                  <a:pt x="365749" y="473038"/>
                  <a:pt x="370034" y="477323"/>
                  <a:pt x="375312" y="477323"/>
                </a:cubicBezTo>
                <a:close/>
                <a:moveTo>
                  <a:pt x="339593" y="324252"/>
                </a:moveTo>
                <a:cubicBezTo>
                  <a:pt x="331498" y="324252"/>
                  <a:pt x="324928" y="330823"/>
                  <a:pt x="324928" y="338916"/>
                </a:cubicBezTo>
                <a:cubicBezTo>
                  <a:pt x="324928" y="347011"/>
                  <a:pt x="331498" y="353581"/>
                  <a:pt x="339593" y="353581"/>
                </a:cubicBezTo>
                <a:cubicBezTo>
                  <a:pt x="347686" y="353581"/>
                  <a:pt x="354257" y="347011"/>
                  <a:pt x="354257" y="338916"/>
                </a:cubicBezTo>
                <a:cubicBezTo>
                  <a:pt x="354257" y="330823"/>
                  <a:pt x="347686" y="324252"/>
                  <a:pt x="339593" y="324252"/>
                </a:cubicBezTo>
                <a:close/>
                <a:moveTo>
                  <a:pt x="375312" y="520270"/>
                </a:moveTo>
                <a:lnTo>
                  <a:pt x="542735" y="520270"/>
                </a:lnTo>
                <a:cubicBezTo>
                  <a:pt x="548014" y="520270"/>
                  <a:pt x="552298" y="515986"/>
                  <a:pt x="552298" y="510707"/>
                </a:cubicBezTo>
                <a:cubicBezTo>
                  <a:pt x="552298" y="505430"/>
                  <a:pt x="548014" y="501145"/>
                  <a:pt x="542735" y="501145"/>
                </a:cubicBezTo>
                <a:lnTo>
                  <a:pt x="375312" y="501145"/>
                </a:lnTo>
                <a:cubicBezTo>
                  <a:pt x="370034" y="501145"/>
                  <a:pt x="365749" y="505430"/>
                  <a:pt x="365749" y="510707"/>
                </a:cubicBezTo>
                <a:cubicBezTo>
                  <a:pt x="365749" y="515986"/>
                  <a:pt x="370034" y="520270"/>
                  <a:pt x="375312" y="520270"/>
                </a:cubicBezTo>
                <a:close/>
                <a:moveTo>
                  <a:pt x="339593" y="367199"/>
                </a:moveTo>
                <a:cubicBezTo>
                  <a:pt x="331498" y="367199"/>
                  <a:pt x="324928" y="373771"/>
                  <a:pt x="324928" y="381864"/>
                </a:cubicBezTo>
                <a:cubicBezTo>
                  <a:pt x="324928" y="389958"/>
                  <a:pt x="331498" y="396529"/>
                  <a:pt x="339593" y="396529"/>
                </a:cubicBezTo>
                <a:cubicBezTo>
                  <a:pt x="347686" y="396529"/>
                  <a:pt x="354257" y="389958"/>
                  <a:pt x="354257" y="381864"/>
                </a:cubicBezTo>
                <a:cubicBezTo>
                  <a:pt x="354257" y="373771"/>
                  <a:pt x="347686" y="367199"/>
                  <a:pt x="339593" y="367199"/>
                </a:cubicBezTo>
                <a:close/>
                <a:moveTo>
                  <a:pt x="339593" y="410147"/>
                </a:moveTo>
                <a:cubicBezTo>
                  <a:pt x="331498" y="410147"/>
                  <a:pt x="324928" y="416719"/>
                  <a:pt x="324928" y="424812"/>
                </a:cubicBezTo>
                <a:cubicBezTo>
                  <a:pt x="324928" y="432906"/>
                  <a:pt x="331498" y="439476"/>
                  <a:pt x="339593" y="439476"/>
                </a:cubicBezTo>
                <a:cubicBezTo>
                  <a:pt x="347686" y="439476"/>
                  <a:pt x="354257" y="432906"/>
                  <a:pt x="354257" y="424812"/>
                </a:cubicBezTo>
                <a:cubicBezTo>
                  <a:pt x="354257" y="416719"/>
                  <a:pt x="347686" y="410147"/>
                  <a:pt x="339593" y="410147"/>
                </a:cubicBezTo>
                <a:close/>
                <a:moveTo>
                  <a:pt x="350605" y="258109"/>
                </a:moveTo>
                <a:lnTo>
                  <a:pt x="497181" y="258109"/>
                </a:lnTo>
                <a:cubicBezTo>
                  <a:pt x="502460" y="258109"/>
                  <a:pt x="506744" y="253824"/>
                  <a:pt x="506744" y="248547"/>
                </a:cubicBezTo>
                <a:cubicBezTo>
                  <a:pt x="506744" y="243270"/>
                  <a:pt x="502460" y="238985"/>
                  <a:pt x="497181" y="238985"/>
                </a:cubicBezTo>
                <a:lnTo>
                  <a:pt x="350605" y="238985"/>
                </a:lnTo>
                <a:cubicBezTo>
                  <a:pt x="345326" y="238985"/>
                  <a:pt x="341043" y="243270"/>
                  <a:pt x="341043" y="248547"/>
                </a:cubicBezTo>
                <a:cubicBezTo>
                  <a:pt x="341043" y="253824"/>
                  <a:pt x="345326" y="258109"/>
                  <a:pt x="350605" y="258109"/>
                </a:cubicBezTo>
                <a:close/>
                <a:moveTo>
                  <a:pt x="534740" y="196582"/>
                </a:moveTo>
                <a:cubicBezTo>
                  <a:pt x="535520" y="196932"/>
                  <a:pt x="536221" y="197416"/>
                  <a:pt x="536868" y="198063"/>
                </a:cubicBezTo>
                <a:lnTo>
                  <a:pt x="577590" y="238785"/>
                </a:lnTo>
                <a:cubicBezTo>
                  <a:pt x="578237" y="239432"/>
                  <a:pt x="578721" y="240132"/>
                  <a:pt x="579071" y="240913"/>
                </a:cubicBezTo>
                <a:lnTo>
                  <a:pt x="538376" y="240913"/>
                </a:lnTo>
                <a:cubicBezTo>
                  <a:pt x="536382" y="240913"/>
                  <a:pt x="534740" y="239270"/>
                  <a:pt x="534740" y="237277"/>
                </a:cubicBezTo>
                <a:close/>
              </a:path>
            </a:pathLst>
          </a:custGeom>
          <a:gradFill>
            <a:gsLst>
              <a:gs pos="0">
                <a:srgbClr val="39BEC5"/>
              </a:gs>
              <a:gs pos="100000">
                <a:srgbClr val="364F6D"/>
              </a:gs>
            </a:gsLst>
            <a:lin ang="0" scaled="0"/>
          </a:gradFill>
          <a:ln w="1195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4" name="Graphic 12">
            <a:extLst>
              <a:ext uri="{FF2B5EF4-FFF2-40B4-BE49-F238E27FC236}">
                <a16:creationId xmlns:a16="http://schemas.microsoft.com/office/drawing/2014/main" id="{772BFFB6-2F78-61BF-1FE0-05992B7A9EB8}"/>
              </a:ext>
            </a:extLst>
          </p:cNvPr>
          <p:cNvGrpSpPr/>
          <p:nvPr/>
        </p:nvGrpSpPr>
        <p:grpSpPr>
          <a:xfrm>
            <a:off x="6299234" y="1738415"/>
            <a:ext cx="608171" cy="608216"/>
            <a:chOff x="6299234" y="1692238"/>
            <a:chExt cx="608171" cy="608216"/>
          </a:xfrm>
          <a:gradFill>
            <a:gsLst>
              <a:gs pos="0">
                <a:srgbClr val="39BEC5"/>
              </a:gs>
              <a:gs pos="100000">
                <a:srgbClr val="364F6D"/>
              </a:gs>
            </a:gsLst>
            <a:lin ang="0" scaled="0"/>
          </a:gra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ED35E3-B139-4383-159F-86DA692BD0C3}"/>
                </a:ext>
              </a:extLst>
            </p:cNvPr>
            <p:cNvSpPr/>
            <p:nvPr/>
          </p:nvSpPr>
          <p:spPr>
            <a:xfrm>
              <a:off x="6340855" y="1920160"/>
              <a:ext cx="566550" cy="380294"/>
            </a:xfrm>
            <a:custGeom>
              <a:avLst/>
              <a:gdLst>
                <a:gd name="connsiteX0" fmla="*/ 549691 w 566550"/>
                <a:gd name="connsiteY0" fmla="*/ 197 h 380294"/>
                <a:gd name="connsiteX1" fmla="*/ 544404 w 566550"/>
                <a:gd name="connsiteY1" fmla="*/ 8770 h 380294"/>
                <a:gd name="connsiteX2" fmla="*/ 552263 w 566550"/>
                <a:gd name="connsiteY2" fmla="*/ 76207 h 380294"/>
                <a:gd name="connsiteX3" fmla="*/ 262464 w 566550"/>
                <a:gd name="connsiteY3" fmla="*/ 366005 h 380294"/>
                <a:gd name="connsiteX4" fmla="*/ 87776 w 566550"/>
                <a:gd name="connsiteY4" fmla="*/ 307331 h 380294"/>
                <a:gd name="connsiteX5" fmla="*/ 74661 w 566550"/>
                <a:gd name="connsiteY5" fmla="*/ 240801 h 380294"/>
                <a:gd name="connsiteX6" fmla="*/ 8132 w 566550"/>
                <a:gd name="connsiteY6" fmla="*/ 253915 h 380294"/>
                <a:gd name="connsiteX7" fmla="*/ 21246 w 566550"/>
                <a:gd name="connsiteY7" fmla="*/ 320447 h 380294"/>
                <a:gd name="connsiteX8" fmla="*/ 78108 w 566550"/>
                <a:gd name="connsiteY8" fmla="*/ 317904 h 380294"/>
                <a:gd name="connsiteX9" fmla="*/ 262464 w 566550"/>
                <a:gd name="connsiteY9" fmla="*/ 380292 h 380294"/>
                <a:gd name="connsiteX10" fmla="*/ 566550 w 566550"/>
                <a:gd name="connsiteY10" fmla="*/ 75551 h 380294"/>
                <a:gd name="connsiteX11" fmla="*/ 558311 w 566550"/>
                <a:gd name="connsiteY11" fmla="*/ 5531 h 380294"/>
                <a:gd name="connsiteX12" fmla="*/ 549739 w 566550"/>
                <a:gd name="connsiteY12" fmla="*/ 186 h 380294"/>
                <a:gd name="connsiteX13" fmla="*/ 549691 w 566550"/>
                <a:gd name="connsiteY13" fmla="*/ 197 h 3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550" h="380294">
                  <a:moveTo>
                    <a:pt x="549691" y="197"/>
                  </a:moveTo>
                  <a:cubicBezTo>
                    <a:pt x="545871" y="1116"/>
                    <a:pt x="543509" y="4945"/>
                    <a:pt x="544404" y="8770"/>
                  </a:cubicBezTo>
                  <a:cubicBezTo>
                    <a:pt x="549610" y="30871"/>
                    <a:pt x="552248" y="53500"/>
                    <a:pt x="552263" y="76207"/>
                  </a:cubicBezTo>
                  <a:cubicBezTo>
                    <a:pt x="552072" y="236179"/>
                    <a:pt x="422436" y="365814"/>
                    <a:pt x="262464" y="366005"/>
                  </a:cubicBezTo>
                  <a:cubicBezTo>
                    <a:pt x="199361" y="366224"/>
                    <a:pt x="137951" y="345598"/>
                    <a:pt x="87776" y="307331"/>
                  </a:cubicBezTo>
                  <a:cubicBezTo>
                    <a:pt x="102526" y="285338"/>
                    <a:pt x="96654" y="255553"/>
                    <a:pt x="74661" y="240801"/>
                  </a:cubicBezTo>
                  <a:cubicBezTo>
                    <a:pt x="52668" y="226051"/>
                    <a:pt x="22882" y="231923"/>
                    <a:pt x="8132" y="253915"/>
                  </a:cubicBezTo>
                  <a:cubicBezTo>
                    <a:pt x="-6618" y="275908"/>
                    <a:pt x="-747" y="305697"/>
                    <a:pt x="21246" y="320447"/>
                  </a:cubicBezTo>
                  <a:cubicBezTo>
                    <a:pt x="38708" y="332158"/>
                    <a:pt x="61761" y="331124"/>
                    <a:pt x="78108" y="317904"/>
                  </a:cubicBezTo>
                  <a:cubicBezTo>
                    <a:pt x="130938" y="358575"/>
                    <a:pt x="195793" y="380521"/>
                    <a:pt x="262464" y="380292"/>
                  </a:cubicBezTo>
                  <a:cubicBezTo>
                    <a:pt x="430588" y="380111"/>
                    <a:pt x="566731" y="243673"/>
                    <a:pt x="566550" y="75551"/>
                  </a:cubicBezTo>
                  <a:cubicBezTo>
                    <a:pt x="566526" y="51970"/>
                    <a:pt x="563759" y="28473"/>
                    <a:pt x="558311" y="5531"/>
                  </a:cubicBezTo>
                  <a:cubicBezTo>
                    <a:pt x="557420" y="1688"/>
                    <a:pt x="553582" y="-705"/>
                    <a:pt x="549739" y="186"/>
                  </a:cubicBezTo>
                  <a:cubicBezTo>
                    <a:pt x="549724" y="190"/>
                    <a:pt x="549705" y="193"/>
                    <a:pt x="549691" y="19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2A188-1D75-F13C-FD20-9C6641F3BA99}"/>
                </a:ext>
              </a:extLst>
            </p:cNvPr>
            <p:cNvSpPr/>
            <p:nvPr/>
          </p:nvSpPr>
          <p:spPr>
            <a:xfrm>
              <a:off x="6299234" y="1692238"/>
              <a:ext cx="537270" cy="365326"/>
            </a:xfrm>
            <a:custGeom>
              <a:avLst/>
              <a:gdLst>
                <a:gd name="connsiteX0" fmla="*/ 14288 w 537270"/>
                <a:gd name="connsiteY0" fmla="*/ 304129 h 365326"/>
                <a:gd name="connsiteX1" fmla="*/ 304123 w 537270"/>
                <a:gd name="connsiteY1" fmla="*/ 14329 h 365326"/>
                <a:gd name="connsiteX2" fmla="*/ 455867 w 537270"/>
                <a:gd name="connsiteY2" fmla="*/ 57241 h 365326"/>
                <a:gd name="connsiteX3" fmla="*/ 476469 w 537270"/>
                <a:gd name="connsiteY3" fmla="*/ 114012 h 365326"/>
                <a:gd name="connsiteX4" fmla="*/ 533243 w 537270"/>
                <a:gd name="connsiteY4" fmla="*/ 93407 h 365326"/>
                <a:gd name="connsiteX5" fmla="*/ 512636 w 537270"/>
                <a:gd name="connsiteY5" fmla="*/ 36636 h 365326"/>
                <a:gd name="connsiteX6" fmla="*/ 464011 w 537270"/>
                <a:gd name="connsiteY6" fmla="*/ 45477 h 365326"/>
                <a:gd name="connsiteX7" fmla="*/ 45436 w 537270"/>
                <a:gd name="connsiteY7" fmla="*/ 144241 h 365326"/>
                <a:gd name="connsiteX8" fmla="*/ 0 w 537270"/>
                <a:gd name="connsiteY8" fmla="*/ 304129 h 365326"/>
                <a:gd name="connsiteX9" fmla="*/ 5049 w 537270"/>
                <a:gd name="connsiteY9" fmla="*/ 359469 h 365326"/>
                <a:gd name="connsiteX10" fmla="*/ 12049 w 537270"/>
                <a:gd name="connsiteY10" fmla="*/ 365327 h 365326"/>
                <a:gd name="connsiteX11" fmla="*/ 13335 w 537270"/>
                <a:gd name="connsiteY11" fmla="*/ 365184 h 365326"/>
                <a:gd name="connsiteX12" fmla="*/ 19098 w 537270"/>
                <a:gd name="connsiteY12" fmla="*/ 356897 h 365326"/>
                <a:gd name="connsiteX13" fmla="*/ 14288 w 537270"/>
                <a:gd name="connsiteY13" fmla="*/ 304129 h 36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7270" h="365326">
                  <a:moveTo>
                    <a:pt x="14288" y="304129"/>
                  </a:moveTo>
                  <a:cubicBezTo>
                    <a:pt x="14297" y="144067"/>
                    <a:pt x="144061" y="14320"/>
                    <a:pt x="304123" y="14329"/>
                  </a:cubicBezTo>
                  <a:cubicBezTo>
                    <a:pt x="357698" y="14332"/>
                    <a:pt x="410224" y="29186"/>
                    <a:pt x="455867" y="57241"/>
                  </a:cubicBezTo>
                  <a:cubicBezTo>
                    <a:pt x="445880" y="78607"/>
                    <a:pt x="455105" y="104025"/>
                    <a:pt x="476469" y="114012"/>
                  </a:cubicBezTo>
                  <a:cubicBezTo>
                    <a:pt x="497839" y="123999"/>
                    <a:pt x="523256" y="114774"/>
                    <a:pt x="533243" y="93407"/>
                  </a:cubicBezTo>
                  <a:cubicBezTo>
                    <a:pt x="543230" y="72040"/>
                    <a:pt x="534005" y="46623"/>
                    <a:pt x="512636" y="36636"/>
                  </a:cubicBezTo>
                  <a:cubicBezTo>
                    <a:pt x="496196" y="28951"/>
                    <a:pt x="476693" y="32497"/>
                    <a:pt x="464011" y="45477"/>
                  </a:cubicBezTo>
                  <a:cubicBezTo>
                    <a:pt x="321151" y="-42836"/>
                    <a:pt x="133749" y="1382"/>
                    <a:pt x="45436" y="144241"/>
                  </a:cubicBezTo>
                  <a:cubicBezTo>
                    <a:pt x="15736" y="192283"/>
                    <a:pt x="4" y="247648"/>
                    <a:pt x="0" y="304129"/>
                  </a:cubicBezTo>
                  <a:cubicBezTo>
                    <a:pt x="-25" y="322692"/>
                    <a:pt x="1665" y="341217"/>
                    <a:pt x="5049" y="359469"/>
                  </a:cubicBezTo>
                  <a:cubicBezTo>
                    <a:pt x="5648" y="362864"/>
                    <a:pt x="8602" y="365336"/>
                    <a:pt x="12049" y="365327"/>
                  </a:cubicBezTo>
                  <a:cubicBezTo>
                    <a:pt x="12482" y="365327"/>
                    <a:pt x="12913" y="365279"/>
                    <a:pt x="13335" y="365184"/>
                  </a:cubicBezTo>
                  <a:cubicBezTo>
                    <a:pt x="17213" y="364484"/>
                    <a:pt x="19791" y="360776"/>
                    <a:pt x="19098" y="356897"/>
                  </a:cubicBezTo>
                  <a:cubicBezTo>
                    <a:pt x="15888" y="339491"/>
                    <a:pt x="14277" y="321828"/>
                    <a:pt x="14288" y="30412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EF101DE-2E87-077F-11FF-7CA45C7B35D7}"/>
                </a:ext>
              </a:extLst>
            </p:cNvPr>
            <p:cNvSpPr/>
            <p:nvPr/>
          </p:nvSpPr>
          <p:spPr>
            <a:xfrm>
              <a:off x="6560457" y="1905737"/>
              <a:ext cx="85725" cy="47720"/>
            </a:xfrm>
            <a:custGeom>
              <a:avLst/>
              <a:gdLst>
                <a:gd name="connsiteX0" fmla="*/ 0 w 85725"/>
                <a:gd name="connsiteY0" fmla="*/ 43434 h 47720"/>
                <a:gd name="connsiteX1" fmla="*/ 0 w 85725"/>
                <a:gd name="connsiteY1" fmla="*/ 47720 h 47720"/>
                <a:gd name="connsiteX2" fmla="*/ 85725 w 85725"/>
                <a:gd name="connsiteY2" fmla="*/ 47720 h 47720"/>
                <a:gd name="connsiteX3" fmla="*/ 85725 w 85725"/>
                <a:gd name="connsiteY3" fmla="*/ 43434 h 47720"/>
                <a:gd name="connsiteX4" fmla="*/ 0 w 85725"/>
                <a:gd name="connsiteY4" fmla="*/ 43434 h 4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47720">
                  <a:moveTo>
                    <a:pt x="0" y="43434"/>
                  </a:moveTo>
                  <a:lnTo>
                    <a:pt x="0" y="47720"/>
                  </a:lnTo>
                  <a:lnTo>
                    <a:pt x="85725" y="47720"/>
                  </a:lnTo>
                  <a:lnTo>
                    <a:pt x="85725" y="43434"/>
                  </a:lnTo>
                  <a:cubicBezTo>
                    <a:pt x="85058" y="-14478"/>
                    <a:pt x="667" y="-14478"/>
                    <a:pt x="0" y="4343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827C41D-D22F-E560-E6D8-CA3762B6DB16}"/>
                </a:ext>
              </a:extLst>
            </p:cNvPr>
            <p:cNvSpPr/>
            <p:nvPr/>
          </p:nvSpPr>
          <p:spPr>
            <a:xfrm>
              <a:off x="6381720" y="1773590"/>
              <a:ext cx="443198" cy="461557"/>
            </a:xfrm>
            <a:custGeom>
              <a:avLst/>
              <a:gdLst>
                <a:gd name="connsiteX0" fmla="*/ 421386 w 443198"/>
                <a:gd name="connsiteY0" fmla="*/ 74330 h 461557"/>
                <a:gd name="connsiteX1" fmla="*/ 234077 w 443198"/>
                <a:gd name="connsiteY1" fmla="*/ 4036 h 461557"/>
                <a:gd name="connsiteX2" fmla="*/ 209121 w 443198"/>
                <a:gd name="connsiteY2" fmla="*/ 4036 h 461557"/>
                <a:gd name="connsiteX3" fmla="*/ 21812 w 443198"/>
                <a:gd name="connsiteY3" fmla="*/ 74330 h 461557"/>
                <a:gd name="connsiteX4" fmla="*/ 1 w 443198"/>
                <a:gd name="connsiteY4" fmla="*/ 95713 h 461557"/>
                <a:gd name="connsiteX5" fmla="*/ 0 w 443198"/>
                <a:gd name="connsiteY5" fmla="*/ 95857 h 461557"/>
                <a:gd name="connsiteX6" fmla="*/ 211931 w 443198"/>
                <a:gd name="connsiteY6" fmla="*/ 459236 h 461557"/>
                <a:gd name="connsiteX7" fmla="*/ 231267 w 443198"/>
                <a:gd name="connsiteY7" fmla="*/ 459236 h 461557"/>
                <a:gd name="connsiteX8" fmla="*/ 443198 w 443198"/>
                <a:gd name="connsiteY8" fmla="*/ 95857 h 461557"/>
                <a:gd name="connsiteX9" fmla="*/ 421386 w 443198"/>
                <a:gd name="connsiteY9" fmla="*/ 74330 h 461557"/>
                <a:gd name="connsiteX10" fmla="*/ 300180 w 443198"/>
                <a:gd name="connsiteY10" fmla="*/ 291786 h 461557"/>
                <a:gd name="connsiteX11" fmla="*/ 264462 w 443198"/>
                <a:gd name="connsiteY11" fmla="*/ 327505 h 461557"/>
                <a:gd name="connsiteX12" fmla="*/ 178737 w 443198"/>
                <a:gd name="connsiteY12" fmla="*/ 327505 h 461557"/>
                <a:gd name="connsiteX13" fmla="*/ 143018 w 443198"/>
                <a:gd name="connsiteY13" fmla="*/ 291786 h 461557"/>
                <a:gd name="connsiteX14" fmla="*/ 143018 w 443198"/>
                <a:gd name="connsiteY14" fmla="*/ 215586 h 461557"/>
                <a:gd name="connsiteX15" fmla="*/ 164449 w 443198"/>
                <a:gd name="connsiteY15" fmla="*/ 182868 h 461557"/>
                <a:gd name="connsiteX16" fmla="*/ 164449 w 443198"/>
                <a:gd name="connsiteY16" fmla="*/ 175486 h 461557"/>
                <a:gd name="connsiteX17" fmla="*/ 278749 w 443198"/>
                <a:gd name="connsiteY17" fmla="*/ 175486 h 461557"/>
                <a:gd name="connsiteX18" fmla="*/ 278749 w 443198"/>
                <a:gd name="connsiteY18" fmla="*/ 182868 h 461557"/>
                <a:gd name="connsiteX19" fmla="*/ 300180 w 443198"/>
                <a:gd name="connsiteY19" fmla="*/ 215586 h 46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3198" h="461557">
                  <a:moveTo>
                    <a:pt x="421386" y="74330"/>
                  </a:moveTo>
                  <a:cubicBezTo>
                    <a:pt x="340995" y="75140"/>
                    <a:pt x="263652" y="25467"/>
                    <a:pt x="234077" y="4036"/>
                  </a:cubicBezTo>
                  <a:cubicBezTo>
                    <a:pt x="226629" y="-1345"/>
                    <a:pt x="216570" y="-1345"/>
                    <a:pt x="209121" y="4036"/>
                  </a:cubicBezTo>
                  <a:cubicBezTo>
                    <a:pt x="179546" y="25467"/>
                    <a:pt x="102013" y="74949"/>
                    <a:pt x="21812" y="74330"/>
                  </a:cubicBezTo>
                  <a:cubicBezTo>
                    <a:pt x="9885" y="74212"/>
                    <a:pt x="120" y="83785"/>
                    <a:pt x="1" y="95713"/>
                  </a:cubicBezTo>
                  <a:cubicBezTo>
                    <a:pt x="0" y="95761"/>
                    <a:pt x="0" y="95809"/>
                    <a:pt x="0" y="95857"/>
                  </a:cubicBezTo>
                  <a:cubicBezTo>
                    <a:pt x="48" y="205823"/>
                    <a:pt x="22050" y="363128"/>
                    <a:pt x="211931" y="459236"/>
                  </a:cubicBezTo>
                  <a:cubicBezTo>
                    <a:pt x="218005" y="462331"/>
                    <a:pt x="225193" y="462331"/>
                    <a:pt x="231267" y="459236"/>
                  </a:cubicBezTo>
                  <a:cubicBezTo>
                    <a:pt x="421148" y="363128"/>
                    <a:pt x="443151" y="205823"/>
                    <a:pt x="443198" y="95857"/>
                  </a:cubicBezTo>
                  <a:cubicBezTo>
                    <a:pt x="443108" y="83893"/>
                    <a:pt x="433349" y="74262"/>
                    <a:pt x="421386" y="74330"/>
                  </a:cubicBezTo>
                  <a:close/>
                  <a:moveTo>
                    <a:pt x="300180" y="291786"/>
                  </a:moveTo>
                  <a:cubicBezTo>
                    <a:pt x="300180" y="311513"/>
                    <a:pt x="284188" y="327505"/>
                    <a:pt x="264462" y="327505"/>
                  </a:cubicBezTo>
                  <a:lnTo>
                    <a:pt x="178737" y="327505"/>
                  </a:lnTo>
                  <a:cubicBezTo>
                    <a:pt x="159010" y="327505"/>
                    <a:pt x="143018" y="311513"/>
                    <a:pt x="143018" y="291786"/>
                  </a:cubicBezTo>
                  <a:lnTo>
                    <a:pt x="143018" y="215586"/>
                  </a:lnTo>
                  <a:cubicBezTo>
                    <a:pt x="143025" y="201390"/>
                    <a:pt x="151438" y="188546"/>
                    <a:pt x="164449" y="182868"/>
                  </a:cubicBezTo>
                  <a:lnTo>
                    <a:pt x="164449" y="175486"/>
                  </a:lnTo>
                  <a:cubicBezTo>
                    <a:pt x="165306" y="99048"/>
                    <a:pt x="277892" y="99048"/>
                    <a:pt x="278749" y="175486"/>
                  </a:cubicBezTo>
                  <a:lnTo>
                    <a:pt x="278749" y="182868"/>
                  </a:lnTo>
                  <a:cubicBezTo>
                    <a:pt x="291760" y="188546"/>
                    <a:pt x="300173" y="201390"/>
                    <a:pt x="300180" y="21558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622B0BA-E1FB-B3AF-7D5B-8C8923FA8577}"/>
                </a:ext>
              </a:extLst>
            </p:cNvPr>
            <p:cNvSpPr/>
            <p:nvPr/>
          </p:nvSpPr>
          <p:spPr>
            <a:xfrm>
              <a:off x="6584932" y="1991317"/>
              <a:ext cx="36775" cy="71677"/>
            </a:xfrm>
            <a:custGeom>
              <a:avLst/>
              <a:gdLst>
                <a:gd name="connsiteX0" fmla="*/ 30085 w 36775"/>
                <a:gd name="connsiteY0" fmla="*/ 27757 h 71677"/>
                <a:gd name="connsiteX1" fmla="*/ 31037 w 36775"/>
                <a:gd name="connsiteY1" fmla="*/ 24119 h 71677"/>
                <a:gd name="connsiteX2" fmla="*/ 27137 w 36775"/>
                <a:gd name="connsiteY2" fmla="*/ 2730 h 71677"/>
                <a:gd name="connsiteX3" fmla="*/ 5748 w 36775"/>
                <a:gd name="connsiteY3" fmla="*/ 6631 h 71677"/>
                <a:gd name="connsiteX4" fmla="*/ 5748 w 36775"/>
                <a:gd name="connsiteY4" fmla="*/ 24119 h 71677"/>
                <a:gd name="connsiteX5" fmla="*/ 6701 w 36775"/>
                <a:gd name="connsiteY5" fmla="*/ 27724 h 71677"/>
                <a:gd name="connsiteX6" fmla="*/ 181 w 36775"/>
                <a:gd name="connsiteY6" fmla="*/ 60314 h 71677"/>
                <a:gd name="connsiteX7" fmla="*/ 7689 w 36775"/>
                <a:gd name="connsiteY7" fmla="*/ 71498 h 71677"/>
                <a:gd name="connsiteX8" fmla="*/ 9530 w 36775"/>
                <a:gd name="connsiteY8" fmla="*/ 71677 h 71677"/>
                <a:gd name="connsiteX9" fmla="*/ 27246 w 36775"/>
                <a:gd name="connsiteY9" fmla="*/ 71677 h 71677"/>
                <a:gd name="connsiteX10" fmla="*/ 36775 w 36775"/>
                <a:gd name="connsiteY10" fmla="*/ 62156 h 71677"/>
                <a:gd name="connsiteX11" fmla="*/ 36590 w 36775"/>
                <a:gd name="connsiteY11" fmla="*/ 60285 h 7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775" h="71677">
                  <a:moveTo>
                    <a:pt x="30085" y="27757"/>
                  </a:moveTo>
                  <a:cubicBezTo>
                    <a:pt x="29870" y="26464"/>
                    <a:pt x="30217" y="25141"/>
                    <a:pt x="31037" y="24119"/>
                  </a:cubicBezTo>
                  <a:cubicBezTo>
                    <a:pt x="35866" y="17136"/>
                    <a:pt x="34120" y="7560"/>
                    <a:pt x="27137" y="2730"/>
                  </a:cubicBezTo>
                  <a:cubicBezTo>
                    <a:pt x="20153" y="-2099"/>
                    <a:pt x="10577" y="-353"/>
                    <a:pt x="5748" y="6631"/>
                  </a:cubicBezTo>
                  <a:cubicBezTo>
                    <a:pt x="2110" y="11892"/>
                    <a:pt x="2110" y="18857"/>
                    <a:pt x="5748" y="24119"/>
                  </a:cubicBezTo>
                  <a:cubicBezTo>
                    <a:pt x="6565" y="25130"/>
                    <a:pt x="6911" y="26441"/>
                    <a:pt x="6701" y="27724"/>
                  </a:cubicBezTo>
                  <a:cubicBezTo>
                    <a:pt x="5582" y="33301"/>
                    <a:pt x="2415" y="49246"/>
                    <a:pt x="181" y="60314"/>
                  </a:cubicBezTo>
                  <a:cubicBezTo>
                    <a:pt x="-834" y="65475"/>
                    <a:pt x="2527" y="70483"/>
                    <a:pt x="7689" y="71498"/>
                  </a:cubicBezTo>
                  <a:cubicBezTo>
                    <a:pt x="8295" y="71617"/>
                    <a:pt x="8912" y="71677"/>
                    <a:pt x="9530" y="71677"/>
                  </a:cubicBezTo>
                  <a:lnTo>
                    <a:pt x="27246" y="71677"/>
                  </a:lnTo>
                  <a:cubicBezTo>
                    <a:pt x="32507" y="71679"/>
                    <a:pt x="36773" y="67417"/>
                    <a:pt x="36775" y="62156"/>
                  </a:cubicBezTo>
                  <a:cubicBezTo>
                    <a:pt x="36775" y="61528"/>
                    <a:pt x="36714" y="60901"/>
                    <a:pt x="36590" y="6028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FE0953F-AB6E-FAB1-AC2D-068CB387C4EA}"/>
              </a:ext>
            </a:extLst>
          </p:cNvPr>
          <p:cNvGrpSpPr/>
          <p:nvPr/>
        </p:nvGrpSpPr>
        <p:grpSpPr>
          <a:xfrm>
            <a:off x="1557082" y="5253367"/>
            <a:ext cx="9077836" cy="1048688"/>
            <a:chOff x="1419339" y="5253367"/>
            <a:chExt cx="9077836" cy="104868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67F83BB-B458-0281-2362-12CB9A49FBCF}"/>
                </a:ext>
              </a:extLst>
            </p:cNvPr>
            <p:cNvSpPr/>
            <p:nvPr/>
          </p:nvSpPr>
          <p:spPr>
            <a:xfrm>
              <a:off x="1419339" y="5253367"/>
              <a:ext cx="9077836" cy="1048688"/>
            </a:xfrm>
            <a:prstGeom prst="roundRect">
              <a:avLst>
                <a:gd name="adj" fmla="val 9990"/>
              </a:avLst>
            </a:prstGeom>
            <a:solidFill>
              <a:schemeClr val="accent3">
                <a:alpha val="51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Google Shape;551;p34">
              <a:extLst>
                <a:ext uri="{FF2B5EF4-FFF2-40B4-BE49-F238E27FC236}">
                  <a16:creationId xmlns:a16="http://schemas.microsoft.com/office/drawing/2014/main" id="{063BC3A5-0F2E-DB0D-05A3-5667C8052A87}"/>
                </a:ext>
              </a:extLst>
            </p:cNvPr>
            <p:cNvSpPr/>
            <p:nvPr/>
          </p:nvSpPr>
          <p:spPr>
            <a:xfrm>
              <a:off x="2685448" y="5460785"/>
              <a:ext cx="7284052" cy="633851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pt-BR" sz="1600" b="1" dirty="0">
                  <a:solidFill>
                    <a:schemeClr val="accent1"/>
                  </a:solidFill>
                  <a:latin typeface="Raleway"/>
                  <a:ea typeface="Raleway"/>
                  <a:cs typeface="Raleway"/>
                  <a:sym typeface="Raleway"/>
                </a:rPr>
                <a:t>A Relevância de uma Resposta a Incidentes Efetiva</a:t>
              </a:r>
            </a:p>
            <a:p>
              <a:r>
                <a:rPr lang="pt-BR" sz="700" b="1" dirty="0">
                  <a:solidFill>
                    <a:schemeClr val="tx1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pt-BR" sz="500" b="1" dirty="0">
                  <a:solidFill>
                    <a:schemeClr val="tx1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lang="pt-BR" sz="16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r>
                <a:rPr lang="pt-BR" sz="1200" dirty="0">
                  <a:solidFill>
                    <a:schemeClr val="tx1"/>
                  </a:solidFill>
                  <a:latin typeface="Raleway"/>
                </a:rPr>
                <a:t>Agir de modo rápido e eficiente a incidentes cibernéticos é crucial para minimizar danos, proteger dados sensíveis, reduzir custos e preservar a confiança dos clientes e a reputação da empresa.</a:t>
              </a:r>
              <a:endParaRPr lang="pt-BR" sz="1200" dirty="0">
                <a:solidFill>
                  <a:schemeClr val="tx1"/>
                </a:solidFill>
                <a:latin typeface="Raleway"/>
                <a:sym typeface="Raleway"/>
              </a:endParaRPr>
            </a:p>
          </p:txBody>
        </p:sp>
        <p:sp>
          <p:nvSpPr>
            <p:cNvPr id="63" name="Graphic 10">
              <a:extLst>
                <a:ext uri="{FF2B5EF4-FFF2-40B4-BE49-F238E27FC236}">
                  <a16:creationId xmlns:a16="http://schemas.microsoft.com/office/drawing/2014/main" id="{DA739FFF-9337-0822-DA54-266D9F10861E}"/>
                </a:ext>
              </a:extLst>
            </p:cNvPr>
            <p:cNvSpPr/>
            <p:nvPr/>
          </p:nvSpPr>
          <p:spPr>
            <a:xfrm>
              <a:off x="1829872" y="5367075"/>
              <a:ext cx="581593" cy="819033"/>
            </a:xfrm>
            <a:custGeom>
              <a:avLst/>
              <a:gdLst>
                <a:gd name="connsiteX0" fmla="*/ 677655 w 944004"/>
                <a:gd name="connsiteY0" fmla="*/ 15892 h 1329402"/>
                <a:gd name="connsiteX1" fmla="*/ 644635 w 944004"/>
                <a:gd name="connsiteY1" fmla="*/ 25 h 1329402"/>
                <a:gd name="connsiteX2" fmla="*/ 215812 w 944004"/>
                <a:gd name="connsiteY2" fmla="*/ 25 h 1329402"/>
                <a:gd name="connsiteX3" fmla="*/ 172930 w 944004"/>
                <a:gd name="connsiteY3" fmla="*/ 31758 h 1329402"/>
                <a:gd name="connsiteX4" fmla="*/ 1401 w 944004"/>
                <a:gd name="connsiteY4" fmla="*/ 674993 h 1329402"/>
                <a:gd name="connsiteX5" fmla="*/ 9120 w 944004"/>
                <a:gd name="connsiteY5" fmla="*/ 712300 h 1329402"/>
                <a:gd name="connsiteX6" fmla="*/ 44283 w 944004"/>
                <a:gd name="connsiteY6" fmla="*/ 729024 h 1329402"/>
                <a:gd name="connsiteX7" fmla="*/ 248403 w 944004"/>
                <a:gd name="connsiteY7" fmla="*/ 729024 h 1329402"/>
                <a:gd name="connsiteX8" fmla="*/ 130048 w 944004"/>
                <a:gd name="connsiteY8" fmla="*/ 1277489 h 1329402"/>
                <a:gd name="connsiteX9" fmla="*/ 152775 w 944004"/>
                <a:gd name="connsiteY9" fmla="*/ 1324659 h 1329402"/>
                <a:gd name="connsiteX10" fmla="*/ 204234 w 944004"/>
                <a:gd name="connsiteY10" fmla="*/ 1315225 h 1329402"/>
                <a:gd name="connsiteX11" fmla="*/ 933233 w 944004"/>
                <a:gd name="connsiteY11" fmla="*/ 500462 h 1329402"/>
                <a:gd name="connsiteX12" fmla="*/ 940094 w 944004"/>
                <a:gd name="connsiteY12" fmla="*/ 454149 h 1329402"/>
                <a:gd name="connsiteX13" fmla="*/ 901929 w 944004"/>
                <a:gd name="connsiteY13" fmla="*/ 428848 h 1329402"/>
                <a:gd name="connsiteX14" fmla="*/ 611187 w 944004"/>
                <a:gd name="connsiteY14" fmla="*/ 428848 h 1329402"/>
                <a:gd name="connsiteX15" fmla="*/ 687518 w 944004"/>
                <a:gd name="connsiteY15" fmla="*/ 51484 h 1329402"/>
                <a:gd name="connsiteX16" fmla="*/ 677655 w 944004"/>
                <a:gd name="connsiteY16" fmla="*/ 15892 h 132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4004" h="1329402">
                  <a:moveTo>
                    <a:pt x="677655" y="15892"/>
                  </a:moveTo>
                  <a:cubicBezTo>
                    <a:pt x="669576" y="5931"/>
                    <a:pt x="657461" y="110"/>
                    <a:pt x="644635" y="25"/>
                  </a:cubicBezTo>
                  <a:lnTo>
                    <a:pt x="215812" y="25"/>
                  </a:lnTo>
                  <a:cubicBezTo>
                    <a:pt x="195878" y="-657"/>
                    <a:pt x="178104" y="12495"/>
                    <a:pt x="172930" y="31758"/>
                  </a:cubicBezTo>
                  <a:lnTo>
                    <a:pt x="1401" y="674993"/>
                  </a:lnTo>
                  <a:cubicBezTo>
                    <a:pt x="-1995" y="687952"/>
                    <a:pt x="861" y="701751"/>
                    <a:pt x="9120" y="712300"/>
                  </a:cubicBezTo>
                  <a:cubicBezTo>
                    <a:pt x="17488" y="723184"/>
                    <a:pt x="30561" y="729397"/>
                    <a:pt x="44283" y="729024"/>
                  </a:cubicBezTo>
                  <a:lnTo>
                    <a:pt x="248403" y="729024"/>
                  </a:lnTo>
                  <a:lnTo>
                    <a:pt x="130048" y="1277489"/>
                  </a:lnTo>
                  <a:cubicBezTo>
                    <a:pt x="126031" y="1296550"/>
                    <a:pt x="135365" y="1315924"/>
                    <a:pt x="152775" y="1324659"/>
                  </a:cubicBezTo>
                  <a:cubicBezTo>
                    <a:pt x="170082" y="1333553"/>
                    <a:pt x="191208" y="1329681"/>
                    <a:pt x="204234" y="1315225"/>
                  </a:cubicBezTo>
                  <a:lnTo>
                    <a:pt x="933233" y="500462"/>
                  </a:lnTo>
                  <a:cubicBezTo>
                    <a:pt x="944490" y="487743"/>
                    <a:pt x="947178" y="469582"/>
                    <a:pt x="940094" y="454149"/>
                  </a:cubicBezTo>
                  <a:cubicBezTo>
                    <a:pt x="933314" y="439058"/>
                    <a:pt x="918464" y="429217"/>
                    <a:pt x="901929" y="428848"/>
                  </a:cubicBezTo>
                  <a:lnTo>
                    <a:pt x="611187" y="428848"/>
                  </a:lnTo>
                  <a:lnTo>
                    <a:pt x="687518" y="51484"/>
                  </a:lnTo>
                  <a:cubicBezTo>
                    <a:pt x="689769" y="38740"/>
                    <a:pt x="686145" y="25660"/>
                    <a:pt x="677655" y="15892"/>
                  </a:cubicBezTo>
                  <a:close/>
                </a:path>
              </a:pathLst>
            </a:custGeom>
            <a:gradFill>
              <a:gsLst>
                <a:gs pos="0">
                  <a:srgbClr val="39BEC5"/>
                </a:gs>
                <a:gs pos="100000">
                  <a:srgbClr val="364F6D"/>
                </a:gs>
              </a:gsLst>
              <a:lin ang="0" scaled="0"/>
            </a:gradFill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377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652" y="2736733"/>
            <a:ext cx="2438307" cy="345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637" y="2779376"/>
            <a:ext cx="2438307" cy="345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186" y="2713140"/>
            <a:ext cx="2629941" cy="345899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0"/>
          <p:cNvSpPr txBox="1">
            <a:spLocks noGrp="1"/>
          </p:cNvSpPr>
          <p:nvPr>
            <p:ph type="title"/>
          </p:nvPr>
        </p:nvSpPr>
        <p:spPr>
          <a:xfrm>
            <a:off x="762000" y="675082"/>
            <a:ext cx="10668000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0"/>
              <a:t>Proposta de  </a:t>
            </a:r>
            <a:r>
              <a:rPr lang="en">
                <a:solidFill>
                  <a:srgbClr val="39BEC5"/>
                </a:solidFill>
              </a:rPr>
              <a:t>Valor</a:t>
            </a:r>
            <a:endParaRPr>
              <a:solidFill>
                <a:srgbClr val="39BEC5"/>
              </a:solidFill>
            </a:endParaRPr>
          </a:p>
        </p:txBody>
      </p:sp>
      <p:sp>
        <p:nvSpPr>
          <p:cNvPr id="391" name="Google Shape;391;p30"/>
          <p:cNvSpPr/>
          <p:nvPr/>
        </p:nvSpPr>
        <p:spPr>
          <a:xfrm>
            <a:off x="1079349" y="1504950"/>
            <a:ext cx="5245251" cy="857250"/>
          </a:xfrm>
          <a:prstGeom prst="wedgeRoundRectCallout">
            <a:avLst>
              <a:gd name="adj1" fmla="val -37721"/>
              <a:gd name="adj2" fmla="val 82500"/>
              <a:gd name="adj3" fmla="val 16667"/>
            </a:avLst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0"/>
          <p:cNvSpPr/>
          <p:nvPr/>
        </p:nvSpPr>
        <p:spPr>
          <a:xfrm>
            <a:off x="1924237" y="1578780"/>
            <a:ext cx="440036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1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Dica:</a:t>
            </a:r>
            <a:r>
              <a:rPr lang="en" sz="1400" b="0" i="1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 Inclua o logo do seu cliente aqui para personalizar a proposta e apresente a proposta diretamente no arquivo PDF que baixo da plataforma.</a:t>
            </a:r>
            <a:endParaRPr sz="1400" b="0" i="1" u="none" strike="noStrike" cap="non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3" name="Google Shape;393;p30"/>
          <p:cNvSpPr txBox="1"/>
          <p:nvPr/>
        </p:nvSpPr>
        <p:spPr>
          <a:xfrm>
            <a:off x="5424443" y="2805058"/>
            <a:ext cx="109537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en" sz="16600" b="0" i="0" u="none" strike="noStrike" cap="none">
                <a:solidFill>
                  <a:srgbClr val="267791"/>
                </a:solidFill>
                <a:latin typeface="Raleway"/>
                <a:ea typeface="Raleway"/>
                <a:cs typeface="Raleway"/>
                <a:sym typeface="Raleway"/>
              </a:rPr>
              <a:t>+</a:t>
            </a:r>
            <a:endParaRPr sz="16600" b="0" i="0" u="none" strike="noStrike" cap="none">
              <a:solidFill>
                <a:srgbClr val="26779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4" name="Google Shape;394;p30"/>
          <p:cNvSpPr/>
          <p:nvPr/>
        </p:nvSpPr>
        <p:spPr>
          <a:xfrm>
            <a:off x="7089058" y="2299611"/>
            <a:ext cx="2952751" cy="1765868"/>
          </a:xfrm>
          <a:prstGeom prst="roundRect">
            <a:avLst>
              <a:gd name="adj" fmla="val 6288"/>
            </a:avLst>
          </a:prstGeom>
          <a:solidFill>
            <a:srgbClr val="DCE6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Soluções de Cibersegurança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Até 10 licenças para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proteger os dispositivos da empresa</a:t>
            </a:r>
            <a:r>
              <a:rPr lang="en" sz="1600" b="1" i="0" u="none" strike="noStrike" cap="none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0"/>
          <p:cNvSpPr/>
          <p:nvPr/>
        </p:nvSpPr>
        <p:spPr>
          <a:xfrm>
            <a:off x="7089058" y="4156986"/>
            <a:ext cx="2952751" cy="1765868"/>
          </a:xfrm>
          <a:prstGeom prst="roundRect">
            <a:avLst>
              <a:gd name="adj" fmla="val 6288"/>
            </a:avLst>
          </a:prstGeom>
          <a:solidFill>
            <a:srgbClr val="DCE6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4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LatúScan</a:t>
            </a:r>
            <a:endParaRPr sz="2400" b="1" i="0" u="none" strike="noStrike" cap="none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6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6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Avaliações de riscos cibernéticos mensais para mitigar as vulnerabilidades da empresa. </a:t>
            </a:r>
            <a:endParaRPr sz="1600" b="1" i="0" u="none" strike="noStrike" cap="none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96" name="Google Shape;39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492" y="2666999"/>
            <a:ext cx="2438307" cy="345899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0"/>
          <p:cNvSpPr/>
          <p:nvPr/>
        </p:nvSpPr>
        <p:spPr>
          <a:xfrm>
            <a:off x="2431492" y="3889503"/>
            <a:ext cx="2428696" cy="691834"/>
          </a:xfrm>
          <a:prstGeom prst="rect">
            <a:avLst/>
          </a:prstGeom>
          <a:solidFill>
            <a:srgbClr val="D5E5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9" name="Google Shape;39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1492" y="2671786"/>
            <a:ext cx="2141132" cy="160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0" descr="Luces encendidas con rellen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8431" y="1728190"/>
            <a:ext cx="443510" cy="44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 txBox="1"/>
          <p:nvPr/>
        </p:nvSpPr>
        <p:spPr>
          <a:xfrm>
            <a:off x="423095" y="782378"/>
            <a:ext cx="9623798" cy="7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Passo a passo para a contratação do </a:t>
            </a:r>
            <a:r>
              <a:rPr lang="en" sz="31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Seguro Cyber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1"/>
          <p:cNvSpPr txBox="1"/>
          <p:nvPr/>
        </p:nvSpPr>
        <p:spPr>
          <a:xfrm>
            <a:off x="549234" y="3057311"/>
            <a:ext cx="2185683" cy="20393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Para contratar a apólice basta assinar a proposta com as condições e aceitação dos critérios mínimos de segurança cibernética.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Com esta assinatura emitiremos a apólice à qual você terá acesso através do seu portal de cliente </a:t>
            </a:r>
            <a:r>
              <a:rPr lang="en" sz="11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Latú Seguros.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1"/>
          <p:cNvSpPr/>
          <p:nvPr/>
        </p:nvSpPr>
        <p:spPr>
          <a:xfrm>
            <a:off x="3924300" y="87012"/>
            <a:ext cx="2812674" cy="521332"/>
          </a:xfrm>
          <a:prstGeom prst="rect">
            <a:avLst/>
          </a:prstGeom>
          <a:solidFill>
            <a:srgbClr val="F5F9FB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31"/>
          <p:cNvGrpSpPr/>
          <p:nvPr/>
        </p:nvGrpSpPr>
        <p:grpSpPr>
          <a:xfrm>
            <a:off x="8611070" y="8893915"/>
            <a:ext cx="1059789" cy="1142482"/>
            <a:chOff x="226045" y="4937808"/>
            <a:chExt cx="1513985" cy="1632117"/>
          </a:xfrm>
        </p:grpSpPr>
        <p:sp>
          <p:nvSpPr>
            <p:cNvPr id="409" name="Google Shape;409;p31"/>
            <p:cNvSpPr/>
            <p:nvPr/>
          </p:nvSpPr>
          <p:spPr>
            <a:xfrm>
              <a:off x="226045" y="4937808"/>
              <a:ext cx="1513985" cy="429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32000" rIns="64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80"/>
                <a:buFont typeface="Arial"/>
                <a:buNone/>
              </a:pPr>
              <a:r>
                <a:rPr lang="en" sz="98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Quem atua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301836" y="5391998"/>
              <a:ext cx="1362405" cy="27695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4000" tIns="32000" rIns="64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0"/>
                <a:buFont typeface="Arial"/>
                <a:buNone/>
              </a:pPr>
              <a:r>
                <a:rPr lang="en" sz="77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 Mkt.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301836" y="5842482"/>
              <a:ext cx="1362405" cy="27695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4000" tIns="32000" rIns="64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0"/>
                <a:buFont typeface="Arial"/>
                <a:buNone/>
              </a:pPr>
              <a:r>
                <a:rPr lang="en" sz="77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Latú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301836" y="6292966"/>
              <a:ext cx="1362405" cy="27695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4000" tIns="32000" rIns="64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0"/>
                <a:buFont typeface="Arial"/>
                <a:buNone/>
              </a:pPr>
              <a:r>
                <a:rPr lang="en" sz="77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Time Vendas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301836" y="5367327"/>
              <a:ext cx="1362405" cy="402174"/>
            </a:xfrm>
            <a:prstGeom prst="rect">
              <a:avLst/>
            </a:prstGeom>
            <a:solidFill>
              <a:srgbClr val="F5F9FB">
                <a:alpha val="80000"/>
              </a:srgbClr>
            </a:solidFill>
            <a:ln>
              <a:noFill/>
            </a:ln>
          </p:spPr>
          <p:txBody>
            <a:bodyPr spcFirstLastPara="1" wrap="square" lIns="64000" tIns="32000" rIns="64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31"/>
          <p:cNvSpPr txBox="1"/>
          <p:nvPr/>
        </p:nvSpPr>
        <p:spPr>
          <a:xfrm>
            <a:off x="2843480" y="3049221"/>
            <a:ext cx="2187000" cy="19395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Assim que a apólice for emitida, você receberá um e-mail da </a:t>
            </a:r>
            <a:r>
              <a:rPr lang="en" sz="11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Latú Seguros</a:t>
            </a:r>
            <a:r>
              <a:rPr lang="en" sz="11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 dando acesso à plataforma.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Basta fazer login para ver sua apólice de </a:t>
            </a:r>
            <a:r>
              <a:rPr lang="en" sz="11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Seguro Cyber</a:t>
            </a:r>
            <a:r>
              <a:rPr lang="en" sz="11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 e os boletos para pagamento.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5" name="Google Shape;415;p31"/>
          <p:cNvSpPr txBox="1"/>
          <p:nvPr/>
        </p:nvSpPr>
        <p:spPr>
          <a:xfrm>
            <a:off x="5141292" y="3048799"/>
            <a:ext cx="2181507" cy="204829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Para ativar a cobertura, basta entrar na plataforma e </a:t>
            </a:r>
            <a:r>
              <a:rPr lang="en" sz="1100" b="1" i="0" u="none" strike="noStrike" cap="none" dirty="0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pagar o primeiro boleto.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Assim que o pagamento for registrado, a apólice será ativada e você terá acesso a serviços adicionais.</a:t>
            </a:r>
            <a:endParaRPr sz="1100" b="1" i="0" u="none" strike="noStrike" cap="none" dirty="0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6" name="Google Shape;416;p31"/>
          <p:cNvSpPr txBox="1"/>
          <p:nvPr/>
        </p:nvSpPr>
        <p:spPr>
          <a:xfrm>
            <a:off x="7433591" y="3047974"/>
            <a:ext cx="2181506" cy="204829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Agora você terá acesso a sua apólice Cyber, às avaliações de risco cibernético do </a:t>
            </a:r>
            <a:r>
              <a:rPr lang="en" sz="1100" b="1" i="0" u="none" strike="noStrike" cap="none" dirty="0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LatúScan</a:t>
            </a:r>
            <a:r>
              <a:rPr lang="en" sz="1100" b="0" i="0" u="none" strike="noStrike" cap="none" dirty="0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 que serão atualizadas mensalmente e às informações de pagamento.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Caso queira ativar suas licenças de antivírus, envie-nos um e-mail com a quantidade de licenças necessárias</a:t>
            </a:r>
            <a:endParaRPr sz="1100" b="1" i="0" u="sng" strike="noStrike" cap="none" dirty="0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7" name="Google Shape;417;p31"/>
          <p:cNvSpPr txBox="1"/>
          <p:nvPr/>
        </p:nvSpPr>
        <p:spPr>
          <a:xfrm>
            <a:off x="9750144" y="3059460"/>
            <a:ext cx="1999800" cy="19548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Agora você pode ficar tranquilo! Sua cobertura foi ativada e sua empresa está protegida contra ataques de hackers.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Siga mensalmente as recomendações do seu </a:t>
            </a:r>
            <a:r>
              <a:rPr lang="en" sz="11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LatúScan</a:t>
            </a:r>
            <a:r>
              <a:rPr lang="en" sz="11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 para melhorar sua maturidade cibernética.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18" name="Google Shape;418;p31"/>
          <p:cNvGrpSpPr/>
          <p:nvPr/>
        </p:nvGrpSpPr>
        <p:grpSpPr>
          <a:xfrm>
            <a:off x="565331" y="2262756"/>
            <a:ext cx="2531044" cy="700297"/>
            <a:chOff x="419335" y="1889149"/>
            <a:chExt cx="2409372" cy="714286"/>
          </a:xfrm>
        </p:grpSpPr>
        <p:sp>
          <p:nvSpPr>
            <p:cNvPr id="419" name="Google Shape;419;p31"/>
            <p:cNvSpPr/>
            <p:nvPr/>
          </p:nvSpPr>
          <p:spPr>
            <a:xfrm>
              <a:off x="419335" y="1900879"/>
              <a:ext cx="2409372" cy="702556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6858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Assine a proposta enviada</a:t>
              </a:r>
              <a:endPara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0" name="Google Shape;420;p31"/>
            <p:cNvSpPr txBox="1"/>
            <p:nvPr/>
          </p:nvSpPr>
          <p:spPr>
            <a:xfrm>
              <a:off x="532193" y="1889149"/>
              <a:ext cx="514350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" sz="3400" b="1" i="0" u="none" strike="noStrike" cap="none">
                  <a:solidFill>
                    <a:srgbClr val="39BEC5"/>
                  </a:solidFill>
                  <a:latin typeface="Raleway"/>
                  <a:ea typeface="Raleway"/>
                  <a:cs typeface="Raleway"/>
                  <a:sym typeface="Raleway"/>
                </a:rPr>
                <a:t>1.</a:t>
              </a:r>
              <a:endParaRPr sz="34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21" name="Google Shape;421;p31"/>
          <p:cNvGrpSpPr/>
          <p:nvPr/>
        </p:nvGrpSpPr>
        <p:grpSpPr>
          <a:xfrm>
            <a:off x="2858241" y="2261485"/>
            <a:ext cx="2531044" cy="702604"/>
            <a:chOff x="2586472" y="1901866"/>
            <a:chExt cx="2330247" cy="702604"/>
          </a:xfrm>
        </p:grpSpPr>
        <p:sp>
          <p:nvSpPr>
            <p:cNvPr id="422" name="Google Shape;422;p31"/>
            <p:cNvSpPr/>
            <p:nvPr/>
          </p:nvSpPr>
          <p:spPr>
            <a:xfrm>
              <a:off x="2586472" y="1901915"/>
              <a:ext cx="2330247" cy="702555"/>
            </a:xfrm>
            <a:prstGeom prst="chevron">
              <a:avLst>
                <a:gd name="adj" fmla="val 50000"/>
              </a:avLst>
            </a:prstGeom>
            <a:solidFill>
              <a:srgbClr val="2677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Acesse na sua plataforma online</a:t>
              </a:r>
              <a:endParaRPr sz="14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3" name="Google Shape;423;p31"/>
            <p:cNvSpPr txBox="1"/>
            <p:nvPr/>
          </p:nvSpPr>
          <p:spPr>
            <a:xfrm>
              <a:off x="2915158" y="1901866"/>
              <a:ext cx="600535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" sz="3400" b="1" i="0" u="none" strike="noStrike" cap="none">
                  <a:solidFill>
                    <a:srgbClr val="39BEC5"/>
                  </a:solidFill>
                  <a:latin typeface="Raleway"/>
                  <a:ea typeface="Raleway"/>
                  <a:cs typeface="Raleway"/>
                  <a:sym typeface="Raleway"/>
                </a:rPr>
                <a:t>2.</a:t>
              </a:r>
              <a:endParaRPr sz="34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24" name="Google Shape;424;p31"/>
          <p:cNvGrpSpPr/>
          <p:nvPr/>
        </p:nvGrpSpPr>
        <p:grpSpPr>
          <a:xfrm>
            <a:off x="5151151" y="2260498"/>
            <a:ext cx="2531044" cy="702555"/>
            <a:chOff x="4672427" y="1900879"/>
            <a:chExt cx="2330247" cy="702555"/>
          </a:xfrm>
        </p:grpSpPr>
        <p:sp>
          <p:nvSpPr>
            <p:cNvPr id="425" name="Google Shape;425;p31"/>
            <p:cNvSpPr/>
            <p:nvPr/>
          </p:nvSpPr>
          <p:spPr>
            <a:xfrm>
              <a:off x="4672427" y="1900879"/>
              <a:ext cx="2330247" cy="702555"/>
            </a:xfrm>
            <a:prstGeom prst="chevron">
              <a:avLst>
                <a:gd name="adj" fmla="val 50000"/>
              </a:avLst>
            </a:prstGeom>
            <a:solidFill>
              <a:srgbClr val="2677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Ative sua cobertura</a:t>
              </a:r>
              <a:endPara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6" name="Google Shape;426;p31"/>
            <p:cNvSpPr txBox="1"/>
            <p:nvPr/>
          </p:nvSpPr>
          <p:spPr>
            <a:xfrm>
              <a:off x="5001113" y="1909172"/>
              <a:ext cx="541204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" sz="3400" b="1" i="0" u="none" strike="noStrike" cap="none">
                  <a:solidFill>
                    <a:srgbClr val="39BEC5"/>
                  </a:solidFill>
                  <a:latin typeface="Raleway"/>
                  <a:ea typeface="Raleway"/>
                  <a:cs typeface="Raleway"/>
                  <a:sym typeface="Raleway"/>
                </a:rPr>
                <a:t>3.</a:t>
              </a:r>
              <a:endParaRPr sz="34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27" name="Google Shape;427;p31"/>
          <p:cNvGrpSpPr/>
          <p:nvPr/>
        </p:nvGrpSpPr>
        <p:grpSpPr>
          <a:xfrm>
            <a:off x="7444061" y="2248767"/>
            <a:ext cx="2531044" cy="715118"/>
            <a:chOff x="6816783" y="1888316"/>
            <a:chExt cx="2330247" cy="715118"/>
          </a:xfrm>
        </p:grpSpPr>
        <p:sp>
          <p:nvSpPr>
            <p:cNvPr id="428" name="Google Shape;428;p31"/>
            <p:cNvSpPr/>
            <p:nvPr/>
          </p:nvSpPr>
          <p:spPr>
            <a:xfrm>
              <a:off x="6816783" y="1900879"/>
              <a:ext cx="2330247" cy="702555"/>
            </a:xfrm>
            <a:prstGeom prst="chevron">
              <a:avLst>
                <a:gd name="adj" fmla="val 50000"/>
              </a:avLst>
            </a:prstGeom>
            <a:solidFill>
              <a:srgbClr val="2677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Acesse à seu relatório LatúScan</a:t>
              </a:r>
              <a:endPara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29" name="Google Shape;429;p31"/>
            <p:cNvSpPr txBox="1"/>
            <p:nvPr/>
          </p:nvSpPr>
          <p:spPr>
            <a:xfrm>
              <a:off x="7136002" y="1888316"/>
              <a:ext cx="600535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" sz="3400" b="1" i="0" u="none" strike="noStrike" cap="none">
                  <a:solidFill>
                    <a:srgbClr val="39BEC5"/>
                  </a:solidFill>
                  <a:latin typeface="Raleway"/>
                  <a:ea typeface="Raleway"/>
                  <a:cs typeface="Raleway"/>
                  <a:sym typeface="Raleway"/>
                </a:rPr>
                <a:t>4.</a:t>
              </a:r>
              <a:endParaRPr sz="34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30" name="Google Shape;430;p31"/>
          <p:cNvGrpSpPr/>
          <p:nvPr/>
        </p:nvGrpSpPr>
        <p:grpSpPr>
          <a:xfrm>
            <a:off x="9736971" y="2248767"/>
            <a:ext cx="2388065" cy="714286"/>
            <a:chOff x="8902738" y="1889148"/>
            <a:chExt cx="2330247" cy="714286"/>
          </a:xfrm>
        </p:grpSpPr>
        <p:sp>
          <p:nvSpPr>
            <p:cNvPr id="431" name="Google Shape;431;p31"/>
            <p:cNvSpPr/>
            <p:nvPr/>
          </p:nvSpPr>
          <p:spPr>
            <a:xfrm>
              <a:off x="8902738" y="1900879"/>
              <a:ext cx="2330247" cy="70255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000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Pronto, agora está protegido!</a:t>
              </a:r>
              <a:endPara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32" name="Google Shape;432;p31"/>
            <p:cNvSpPr txBox="1"/>
            <p:nvPr/>
          </p:nvSpPr>
          <p:spPr>
            <a:xfrm>
              <a:off x="9205156" y="1889148"/>
              <a:ext cx="600535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" sz="3400" b="1" i="0" u="none" strike="noStrike" cap="none">
                  <a:solidFill>
                    <a:srgbClr val="39BEC5"/>
                  </a:solidFill>
                  <a:latin typeface="Raleway"/>
                  <a:ea typeface="Raleway"/>
                  <a:cs typeface="Raleway"/>
                  <a:sym typeface="Raleway"/>
                </a:rPr>
                <a:t>5.</a:t>
              </a:r>
              <a:endParaRPr sz="34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33" name="Google Shape;433;p31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/>
          <p:nvPr/>
        </p:nvSpPr>
        <p:spPr>
          <a:xfrm>
            <a:off x="2081213" y="6099106"/>
            <a:ext cx="8029574" cy="590550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2"/>
          <p:cNvSpPr/>
          <p:nvPr/>
        </p:nvSpPr>
        <p:spPr>
          <a:xfrm>
            <a:off x="2811168" y="6148161"/>
            <a:ext cx="720913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Pode acessar nosso Guia de Vendas </a:t>
            </a:r>
            <a:r>
              <a:rPr lang="en" sz="1600" b="1" i="1" u="sng" strike="noStrike" cap="none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r>
              <a:rPr lang="en" sz="1600" b="1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 para obter mais recursos comercias no momento da reunião com seu clientes</a:t>
            </a:r>
            <a:endParaRPr sz="1200" b="0" i="0" u="none" strike="noStrike" cap="non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0" name="Google Shape;440;p32"/>
          <p:cNvSpPr/>
          <p:nvPr/>
        </p:nvSpPr>
        <p:spPr>
          <a:xfrm>
            <a:off x="4163627" y="3113282"/>
            <a:ext cx="1278382" cy="631435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12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1" name="Google Shape;441;p32" descr="Luces encendidas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1701" y="6172626"/>
            <a:ext cx="443510" cy="44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/>
          <p:nvPr/>
        </p:nvSpPr>
        <p:spPr>
          <a:xfrm>
            <a:off x="2443163" y="5387410"/>
            <a:ext cx="8029574" cy="1181101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3"/>
          <p:cNvSpPr/>
          <p:nvPr/>
        </p:nvSpPr>
        <p:spPr>
          <a:xfrm>
            <a:off x="3810000" y="2781300"/>
            <a:ext cx="4762500" cy="11811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Anexos</a:t>
            </a:r>
            <a:endParaRPr sz="6000" b="0" i="0" u="none" strike="noStrike" cap="none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8" name="Google Shape;448;p33"/>
          <p:cNvSpPr/>
          <p:nvPr/>
        </p:nvSpPr>
        <p:spPr>
          <a:xfrm>
            <a:off x="3173118" y="5460929"/>
            <a:ext cx="720913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Confira os seguintes slides no caso precise de mais informações sobre o Seguro Cyber.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Lembre-se de que esses slides não precisam ser enviados para o cliente; eles são apenas um apoio para você durante a apresentação.</a:t>
            </a:r>
            <a:endParaRPr dirty="0"/>
          </a:p>
        </p:txBody>
      </p:sp>
      <p:pic>
        <p:nvPicPr>
          <p:cNvPr id="449" name="Google Shape;449;p33" descr="Luces encendidas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6386" y="5731616"/>
            <a:ext cx="443510" cy="44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e1621e3866_0_70"/>
          <p:cNvSpPr txBox="1"/>
          <p:nvPr/>
        </p:nvSpPr>
        <p:spPr>
          <a:xfrm>
            <a:off x="314050" y="796994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b="1" i="0" u="none" strike="noStrike" cap="none">
                <a:solidFill>
                  <a:srgbClr val="39BFC6"/>
                </a:solidFill>
                <a:latin typeface="Raleway"/>
                <a:ea typeface="Raleway"/>
                <a:cs typeface="Raleway"/>
                <a:sym typeface="Raleway"/>
              </a:rPr>
              <a:t>Estrutura </a:t>
            </a: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da Apólice</a:t>
            </a:r>
            <a:endParaRPr sz="3100" b="1" i="0" u="none" strike="noStrike" cap="none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6" name="Google Shape;456;g1e1621e3866_0_70"/>
          <p:cNvSpPr/>
          <p:nvPr/>
        </p:nvSpPr>
        <p:spPr>
          <a:xfrm>
            <a:off x="2816650" y="1850069"/>
            <a:ext cx="2502600" cy="496800"/>
          </a:xfrm>
          <a:prstGeom prst="roundRect">
            <a:avLst>
              <a:gd name="adj" fmla="val 6288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Evento Cibernético</a:t>
            </a:r>
            <a:endParaRPr sz="1400" b="1" i="1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7" name="Google Shape;457;g1e1621e3866_0_70"/>
          <p:cNvSpPr/>
          <p:nvPr/>
        </p:nvSpPr>
        <p:spPr>
          <a:xfrm>
            <a:off x="5467350" y="7221095"/>
            <a:ext cx="6410599" cy="658681"/>
          </a:xfrm>
          <a:prstGeom prst="roundRect">
            <a:avLst>
              <a:gd name="adj" fmla="val 6288"/>
            </a:avLst>
          </a:prstGeom>
          <a:solidFill>
            <a:srgbClr val="CEDA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400"/>
              <a:buFont typeface="Noto Sans Symbols"/>
              <a:buChar char="▪"/>
            </a:pP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Erro de Operador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Qualquer rasura, destruição ou modificação acidental de dados ou programas.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1e1621e3866_0_70"/>
          <p:cNvSpPr/>
          <p:nvPr/>
        </p:nvSpPr>
        <p:spPr>
          <a:xfrm>
            <a:off x="6246514" y="1833981"/>
            <a:ext cx="2502600" cy="496800"/>
          </a:xfrm>
          <a:prstGeom prst="roundRect">
            <a:avLst>
              <a:gd name="adj" fmla="val 6288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Perdas</a:t>
            </a:r>
            <a:endParaRPr sz="1200" b="0" i="1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9" name="Google Shape;459;g1e1621e3866_0_70"/>
          <p:cNvSpPr txBox="1"/>
          <p:nvPr/>
        </p:nvSpPr>
        <p:spPr>
          <a:xfrm>
            <a:off x="2816650" y="1542297"/>
            <a:ext cx="151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Em caso de um:</a:t>
            </a:r>
            <a:endParaRPr sz="14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0" name="Google Shape;460;g1e1621e3866_0_70"/>
          <p:cNvSpPr txBox="1"/>
          <p:nvPr/>
        </p:nvSpPr>
        <p:spPr>
          <a:xfrm>
            <a:off x="6241705" y="1542310"/>
            <a:ext cx="226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 Seguradora pagará as:</a:t>
            </a:r>
            <a:endParaRPr sz="14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1" name="Google Shape;461;g1e1621e3866_0_70"/>
          <p:cNvSpPr/>
          <p:nvPr/>
        </p:nvSpPr>
        <p:spPr>
          <a:xfrm>
            <a:off x="3363521" y="3298742"/>
            <a:ext cx="5464958" cy="496755"/>
          </a:xfrm>
          <a:prstGeom prst="roundRect">
            <a:avLst>
              <a:gd name="adj" fmla="val 6288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Durante a </a:t>
            </a: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Vigência</a:t>
            </a: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ou durante o</a:t>
            </a: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Período de Retroatividade</a:t>
            </a:r>
            <a:endParaRPr sz="1200" b="0" i="1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2" name="Google Shape;462;g1e1621e3866_0_70"/>
          <p:cNvSpPr txBox="1"/>
          <p:nvPr/>
        </p:nvSpPr>
        <p:spPr>
          <a:xfrm>
            <a:off x="3363521" y="2979720"/>
            <a:ext cx="42787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Desde que o </a:t>
            </a: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Evento Cibernético</a:t>
            </a: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tenha ocorrido:</a:t>
            </a:r>
            <a:endParaRPr sz="14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3" name="Google Shape;463;g1e1621e3866_0_70"/>
          <p:cNvSpPr/>
          <p:nvPr/>
        </p:nvSpPr>
        <p:spPr>
          <a:xfrm>
            <a:off x="735638" y="5153273"/>
            <a:ext cx="5043368" cy="496755"/>
          </a:xfrm>
          <a:prstGeom prst="roundRect">
            <a:avLst>
              <a:gd name="adj" fmla="val 6288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Durante a</a:t>
            </a: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Vigência</a:t>
            </a:r>
            <a:endParaRPr sz="12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4" name="Google Shape;464;g1e1621e3866_0_70"/>
          <p:cNvSpPr txBox="1"/>
          <p:nvPr/>
        </p:nvSpPr>
        <p:spPr>
          <a:xfrm>
            <a:off x="735638" y="4834252"/>
            <a:ext cx="4993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OU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o </a:t>
            </a: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Evento Cibernético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seja descoberto pelo </a:t>
            </a: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Segurado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4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5" name="Google Shape;465;g1e1621e3866_0_70"/>
          <p:cNvSpPr/>
          <p:nvPr/>
        </p:nvSpPr>
        <p:spPr>
          <a:xfrm>
            <a:off x="6655379" y="5153274"/>
            <a:ext cx="5043368" cy="496755"/>
          </a:xfrm>
          <a:prstGeom prst="roundRect">
            <a:avLst>
              <a:gd name="adj" fmla="val 6288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Durante a</a:t>
            </a: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Vigência ...</a:t>
            </a:r>
            <a:endParaRPr sz="12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g1e1621e3866_0_70"/>
          <p:cNvSpPr txBox="1"/>
          <p:nvPr/>
        </p:nvSpPr>
        <p:spPr>
          <a:xfrm>
            <a:off x="6655378" y="4834252"/>
            <a:ext cx="5043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OU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um terceiro apresente </a:t>
            </a: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Reclamação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contra o </a:t>
            </a: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Segurado</a:t>
            </a:r>
            <a:endParaRPr sz="1400" b="1" i="1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7" name="Google Shape;467;g1e1621e3866_0_70"/>
          <p:cNvSpPr txBox="1"/>
          <p:nvPr/>
        </p:nvSpPr>
        <p:spPr>
          <a:xfrm>
            <a:off x="6650259" y="5661274"/>
            <a:ext cx="46121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... visando imputar-lhe </a:t>
            </a: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Responsabilidade Cibernética</a:t>
            </a:r>
            <a:endParaRPr sz="1400" b="1" i="1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8" name="Google Shape;468;g1e1621e3866_0_70"/>
          <p:cNvSpPr txBox="1"/>
          <p:nvPr/>
        </p:nvSpPr>
        <p:spPr>
          <a:xfrm>
            <a:off x="7832407" y="3889986"/>
            <a:ext cx="11929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E, TAMBEM:</a:t>
            </a:r>
            <a:endParaRPr sz="1400" b="1" i="1" u="sng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9" name="Google Shape;469;g1e1621e3866_0_70"/>
          <p:cNvCxnSpPr>
            <a:stCxn id="456" idx="3"/>
            <a:endCxn id="458" idx="1"/>
          </p:cNvCxnSpPr>
          <p:nvPr/>
        </p:nvCxnSpPr>
        <p:spPr>
          <a:xfrm rot="10800000" flipH="1">
            <a:off x="5319250" y="2082269"/>
            <a:ext cx="927300" cy="16200"/>
          </a:xfrm>
          <a:prstGeom prst="straightConnector1">
            <a:avLst/>
          </a:prstGeom>
          <a:noFill/>
          <a:ln w="38100" cap="flat" cmpd="sng">
            <a:solidFill>
              <a:srgbClr val="1B566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0" name="Google Shape;470;g1e1621e3866_0_70"/>
          <p:cNvCxnSpPr>
            <a:stCxn id="458" idx="3"/>
            <a:endCxn id="461" idx="1"/>
          </p:cNvCxnSpPr>
          <p:nvPr/>
        </p:nvCxnSpPr>
        <p:spPr>
          <a:xfrm flipH="1">
            <a:off x="3363514" y="2082381"/>
            <a:ext cx="5385600" cy="1464600"/>
          </a:xfrm>
          <a:prstGeom prst="bentConnector5">
            <a:avLst>
              <a:gd name="adj1" fmla="val -4422"/>
              <a:gd name="adj2" fmla="val 50005"/>
              <a:gd name="adj3" fmla="val 104421"/>
            </a:avLst>
          </a:prstGeom>
          <a:noFill/>
          <a:ln w="38100" cap="flat" cmpd="sng">
            <a:solidFill>
              <a:srgbClr val="1B566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1" name="Google Shape;471;g1e1621e3866_0_70"/>
          <p:cNvCxnSpPr>
            <a:stCxn id="461" idx="3"/>
            <a:endCxn id="463" idx="1"/>
          </p:cNvCxnSpPr>
          <p:nvPr/>
        </p:nvCxnSpPr>
        <p:spPr>
          <a:xfrm flipH="1">
            <a:off x="735679" y="3547120"/>
            <a:ext cx="8092800" cy="1854600"/>
          </a:xfrm>
          <a:prstGeom prst="bentConnector5">
            <a:avLst>
              <a:gd name="adj1" fmla="val -2825"/>
              <a:gd name="adj2" fmla="val 49998"/>
              <a:gd name="adj3" fmla="val 102826"/>
            </a:avLst>
          </a:prstGeom>
          <a:noFill/>
          <a:ln w="38100" cap="flat" cmpd="sng">
            <a:solidFill>
              <a:srgbClr val="1B566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2" name="Google Shape;472;g1e1621e3866_0_70"/>
          <p:cNvCxnSpPr>
            <a:stCxn id="461" idx="3"/>
            <a:endCxn id="465" idx="1"/>
          </p:cNvCxnSpPr>
          <p:nvPr/>
        </p:nvCxnSpPr>
        <p:spPr>
          <a:xfrm flipH="1">
            <a:off x="6655279" y="3547120"/>
            <a:ext cx="2173200" cy="1854600"/>
          </a:xfrm>
          <a:prstGeom prst="bentConnector5">
            <a:avLst>
              <a:gd name="adj1" fmla="val -10520"/>
              <a:gd name="adj2" fmla="val 49998"/>
              <a:gd name="adj3" fmla="val 110515"/>
            </a:avLst>
          </a:prstGeom>
          <a:noFill/>
          <a:ln w="38100" cap="flat" cmpd="sng">
            <a:solidFill>
              <a:srgbClr val="1B566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3" name="Google Shape;473;g1e1621e3866_0_70"/>
          <p:cNvSpPr txBox="1"/>
          <p:nvPr/>
        </p:nvSpPr>
        <p:spPr>
          <a:xfrm>
            <a:off x="6236897" y="2332687"/>
            <a:ext cx="231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incorridas pelo </a:t>
            </a:r>
            <a:r>
              <a:rPr lang="en" sz="1400" b="1" i="1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Segurado</a:t>
            </a:r>
            <a:endParaRPr sz="1400" b="1" i="1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4"/>
          <p:cNvSpPr txBox="1"/>
          <p:nvPr/>
        </p:nvSpPr>
        <p:spPr>
          <a:xfrm>
            <a:off x="494924" y="511244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Quais setores possuem alta demanda ao seguro cyber?</a:t>
            </a:r>
            <a:endParaRPr sz="31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0" name="Google Shape;480;p34"/>
          <p:cNvSpPr txBox="1"/>
          <p:nvPr/>
        </p:nvSpPr>
        <p:spPr>
          <a:xfrm>
            <a:off x="494924" y="1262151"/>
            <a:ext cx="4978776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4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Setores de Alta Aderência</a:t>
            </a:r>
            <a:endParaRPr sz="2400" b="0" i="0" u="none" strike="noStrike" cap="none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1" name="Google Shape;481;p34"/>
          <p:cNvSpPr/>
          <p:nvPr/>
        </p:nvSpPr>
        <p:spPr>
          <a:xfrm>
            <a:off x="490730" y="1820787"/>
            <a:ext cx="5396439" cy="45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Tecnologia e Informação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Alta concentração de dados sensíveis e risco elevado de ataques.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Exemplos: provedores de serviços de internet, desenvolvedores de software.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Saúde</a:t>
            </a:r>
            <a:endParaRPr sz="1600" b="1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Dados pessoais e médicos altamente sensíveis.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Exemplos: clínicas médicas, laboratórios</a:t>
            </a: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Financeiro</a:t>
            </a:r>
            <a:endParaRPr sz="1400" b="1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Alto volume de transações financeiras e dados críticos.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Exemplos: corretores, assessores financeiros, correspondents bancários</a:t>
            </a: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Varejo e E-commerce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Vulnerabilidade a fraudes e roubos de dados de cartão de crédito.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Exemplos: hiper/supermercados, lojas online, marketplaces.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2" name="Google Shape;482;p34"/>
          <p:cNvSpPr txBox="1"/>
          <p:nvPr/>
        </p:nvSpPr>
        <p:spPr>
          <a:xfrm>
            <a:off x="6096000" y="1262151"/>
            <a:ext cx="4978776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4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Características Qualitativas</a:t>
            </a:r>
            <a:endParaRPr sz="2400" b="0" i="0" u="none" strike="noStrike" cap="none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6304833" y="2035214"/>
            <a:ext cx="5396439" cy="45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Alta Dependência de Operações Digitais - </a:t>
            </a: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Empresas que dependem fortemente de sistemas digitais, como SaaS, fintechs e e-commerce.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Histórico de Incidentes de Segurança - </a:t>
            </a: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Empresas que já sofreram ataques cibernéticos anteriormente.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Setores Regulamentados - </a:t>
            </a: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Negócios sujeitos a regulamentações rigorosas de proteção de dados, como financeiro e saúde.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Crescimento e Expansão Rápida - </a:t>
            </a: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Empresas em rápido crescimento, contratando novos funcionários e adotando novos softwares.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F6D"/>
              </a:buClr>
              <a:buSzPts val="1400"/>
              <a:buFont typeface="Arial"/>
              <a:buChar char="•"/>
            </a:pPr>
            <a:r>
              <a:rPr lang="en"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Grandes Parceiros Comerciais - </a:t>
            </a:r>
            <a:r>
              <a:rPr lang="en"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Empresas com grandes parcerias comerciais e responsáveis por dados sensíveis.</a:t>
            </a: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g2ed14dbe8d5_2_37"/>
          <p:cNvGrpSpPr/>
          <p:nvPr/>
        </p:nvGrpSpPr>
        <p:grpSpPr>
          <a:xfrm>
            <a:off x="923998" y="2380076"/>
            <a:ext cx="526793" cy="1142999"/>
            <a:chOff x="756599" y="1788829"/>
            <a:chExt cx="526793" cy="1292100"/>
          </a:xfrm>
        </p:grpSpPr>
        <p:sp>
          <p:nvSpPr>
            <p:cNvPr id="553" name="Google Shape;553;g2ed14dbe8d5_2_37"/>
            <p:cNvSpPr/>
            <p:nvPr/>
          </p:nvSpPr>
          <p:spPr>
            <a:xfrm rot="-5400000">
              <a:off x="325949" y="2219479"/>
              <a:ext cx="1292100" cy="4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Lato"/>
                <a:buNone/>
              </a:pPr>
              <a:r>
                <a:rPr lang="en" sz="1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Financeira</a:t>
              </a:r>
              <a:endParaRPr sz="1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4" name="Google Shape;554;g2ed14dbe8d5_2_37"/>
            <p:cNvSpPr/>
            <p:nvPr/>
          </p:nvSpPr>
          <p:spPr>
            <a:xfrm rot="5400000">
              <a:off x="1151692" y="2385503"/>
              <a:ext cx="164700" cy="987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56" name="Google Shape;556;g2ed14dbe8d5_2_37"/>
          <p:cNvSpPr/>
          <p:nvPr/>
        </p:nvSpPr>
        <p:spPr>
          <a:xfrm>
            <a:off x="1586425" y="1518987"/>
            <a:ext cx="3770700" cy="4308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Exemplos</a:t>
            </a:r>
            <a:endParaRPr sz="15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7" name="Google Shape;557;g2ed14dbe8d5_2_37"/>
          <p:cNvSpPr/>
          <p:nvPr/>
        </p:nvSpPr>
        <p:spPr>
          <a:xfrm>
            <a:off x="6096000" y="1530417"/>
            <a:ext cx="5334000" cy="4308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Como o seguro apoio no sinistro</a:t>
            </a:r>
            <a:endParaRPr sz="15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60" name="Google Shape;560;g2ed14dbe8d5_2_37"/>
          <p:cNvGrpSpPr/>
          <p:nvPr/>
        </p:nvGrpSpPr>
        <p:grpSpPr>
          <a:xfrm>
            <a:off x="921297" y="4313756"/>
            <a:ext cx="529493" cy="1142999"/>
            <a:chOff x="756599" y="3404629"/>
            <a:chExt cx="529493" cy="1292100"/>
          </a:xfrm>
        </p:grpSpPr>
        <p:sp>
          <p:nvSpPr>
            <p:cNvPr id="561" name="Google Shape;561;g2ed14dbe8d5_2_37"/>
            <p:cNvSpPr/>
            <p:nvPr/>
          </p:nvSpPr>
          <p:spPr>
            <a:xfrm rot="-5400000">
              <a:off x="325949" y="3835279"/>
              <a:ext cx="1292100" cy="4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Lato"/>
                <a:buNone/>
              </a:pPr>
              <a:r>
                <a:rPr lang="en" sz="1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Saúde</a:t>
              </a:r>
              <a:endParaRPr sz="1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2" name="Google Shape;562;g2ed14dbe8d5_2_37"/>
            <p:cNvSpPr/>
            <p:nvPr/>
          </p:nvSpPr>
          <p:spPr>
            <a:xfrm rot="5400000">
              <a:off x="1154392" y="4001303"/>
              <a:ext cx="164700" cy="987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CA2887E-3CE6-9EB7-7689-C9043929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75083"/>
            <a:ext cx="10668000" cy="616508"/>
          </a:xfrm>
        </p:spPr>
        <p:txBody>
          <a:bodyPr/>
          <a:lstStyle/>
          <a:p>
            <a:r>
              <a:rPr lang="pt-BR" b="0" dirty="0"/>
              <a:t>Casos de uso do </a:t>
            </a:r>
            <a:r>
              <a:rPr lang="pt-BR" dirty="0">
                <a:solidFill>
                  <a:srgbClr val="39BFC6"/>
                </a:solidFill>
              </a:rPr>
              <a:t>Seguro Cyber </a:t>
            </a:r>
            <a:r>
              <a:rPr lang="es-CO" b="0" dirty="0">
                <a:solidFill>
                  <a:srgbClr val="002060"/>
                </a:solidFill>
              </a:rPr>
              <a:t>(1/2)</a:t>
            </a:r>
            <a:endParaRPr lang="es-ES_tradnl" b="0" dirty="0">
              <a:solidFill>
                <a:srgbClr val="002060"/>
              </a:solidFill>
            </a:endParaRPr>
          </a:p>
        </p:txBody>
      </p:sp>
      <p:sp>
        <p:nvSpPr>
          <p:cNvPr id="3" name="Google Shape;254;p25">
            <a:extLst>
              <a:ext uri="{FF2B5EF4-FFF2-40B4-BE49-F238E27FC236}">
                <a16:creationId xmlns:a16="http://schemas.microsoft.com/office/drawing/2014/main" id="{284E47B2-4323-1A41-497A-C86E9AD61F33}"/>
              </a:ext>
            </a:extLst>
          </p:cNvPr>
          <p:cNvSpPr txBox="1"/>
          <p:nvPr/>
        </p:nvSpPr>
        <p:spPr>
          <a:xfrm>
            <a:off x="1782892" y="2213278"/>
            <a:ext cx="3574233" cy="15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1600" b="1" dirty="0" err="1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Vazamento</a:t>
            </a:r>
            <a:r>
              <a:rPr lang="es-CO" sz="1600" b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 de Dados </a:t>
            </a:r>
            <a:r>
              <a:rPr lang="pt-BR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onde informações sensíveis como senhas, números de cartão ou balanços de empresas são roubadas por hackers e usadas para extorsão dos clientes.</a:t>
            </a:r>
            <a:endParaRPr lang="es-CO" sz="1600" dirty="0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2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Google Shape;254;p25">
            <a:extLst>
              <a:ext uri="{FF2B5EF4-FFF2-40B4-BE49-F238E27FC236}">
                <a16:creationId xmlns:a16="http://schemas.microsoft.com/office/drawing/2014/main" id="{86999D66-0D7C-3F0D-D4B6-AB5DA8DEDDE3}"/>
              </a:ext>
            </a:extLst>
          </p:cNvPr>
          <p:cNvSpPr txBox="1"/>
          <p:nvPr/>
        </p:nvSpPr>
        <p:spPr>
          <a:xfrm>
            <a:off x="6218535" y="2235165"/>
            <a:ext cx="5512254" cy="15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Custos de notificação aos clientes, monitoramento de crédito e gerenciamento de reputação.</a:t>
            </a:r>
          </a:p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Honorários advocatícios e custos de defesa contra processos.</a:t>
            </a:r>
          </a:p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Cobertura de multas impostas por órgãos reguladores.</a:t>
            </a:r>
            <a:endParaRPr sz="12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254;p25">
            <a:extLst>
              <a:ext uri="{FF2B5EF4-FFF2-40B4-BE49-F238E27FC236}">
                <a16:creationId xmlns:a16="http://schemas.microsoft.com/office/drawing/2014/main" id="{1A48BE0A-3603-9ACA-D3AA-89A8EE30E23E}"/>
              </a:ext>
            </a:extLst>
          </p:cNvPr>
          <p:cNvSpPr txBox="1"/>
          <p:nvPr/>
        </p:nvSpPr>
        <p:spPr>
          <a:xfrm>
            <a:off x="1814972" y="4278704"/>
            <a:ext cx="3574233" cy="15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Uma clínica é alvo de </a:t>
            </a:r>
            <a:r>
              <a:rPr lang="pt-BR" sz="1600" b="1" dirty="0" err="1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ransomware</a:t>
            </a:r>
            <a:r>
              <a:rPr lang="pt-BR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, bloqueando acesso aos registros de pacientes e sistemas críticos, exigindo pagamento para liberação.</a:t>
            </a:r>
            <a:endParaRPr sz="12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Google Shape;254;p25">
            <a:extLst>
              <a:ext uri="{FF2B5EF4-FFF2-40B4-BE49-F238E27FC236}">
                <a16:creationId xmlns:a16="http://schemas.microsoft.com/office/drawing/2014/main" id="{A6B351A0-1674-AFE2-85C2-AEB5985204D7}"/>
              </a:ext>
            </a:extLst>
          </p:cNvPr>
          <p:cNvSpPr txBox="1"/>
          <p:nvPr/>
        </p:nvSpPr>
        <p:spPr>
          <a:xfrm>
            <a:off x="6218535" y="4313756"/>
            <a:ext cx="5512254" cy="15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Cobertura do custo do resgate. </a:t>
            </a:r>
          </a:p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Despesas de recuperação e restauração de dados. </a:t>
            </a:r>
          </a:p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Resposta ao Incidente: Custos de contratação de especialistas em cibersegurança.</a:t>
            </a:r>
            <a:endParaRPr sz="1600" dirty="0">
              <a:solidFill>
                <a:srgbClr val="364F6C"/>
              </a:solidFill>
              <a:latin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22702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ed14dbe8d5_2_37"/>
          <p:cNvSpPr/>
          <p:nvPr/>
        </p:nvSpPr>
        <p:spPr>
          <a:xfrm>
            <a:off x="1586425" y="1518987"/>
            <a:ext cx="3770700" cy="4308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Exemplos</a:t>
            </a:r>
            <a:endParaRPr sz="15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7" name="Google Shape;557;g2ed14dbe8d5_2_37"/>
          <p:cNvSpPr/>
          <p:nvPr/>
        </p:nvSpPr>
        <p:spPr>
          <a:xfrm>
            <a:off x="6096000" y="1530417"/>
            <a:ext cx="5334000" cy="4308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Como o seguro apoio no sinistro</a:t>
            </a:r>
            <a:endParaRPr sz="15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60" name="Google Shape;560;g2ed14dbe8d5_2_37"/>
          <p:cNvGrpSpPr/>
          <p:nvPr/>
        </p:nvGrpSpPr>
        <p:grpSpPr>
          <a:xfrm>
            <a:off x="921297" y="2398929"/>
            <a:ext cx="529493" cy="1142999"/>
            <a:chOff x="756599" y="3404629"/>
            <a:chExt cx="529493" cy="1292100"/>
          </a:xfrm>
        </p:grpSpPr>
        <p:sp>
          <p:nvSpPr>
            <p:cNvPr id="561" name="Google Shape;561;g2ed14dbe8d5_2_37"/>
            <p:cNvSpPr/>
            <p:nvPr/>
          </p:nvSpPr>
          <p:spPr>
            <a:xfrm rot="-5400000">
              <a:off x="325949" y="3835279"/>
              <a:ext cx="1292100" cy="4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Lato"/>
                <a:buNone/>
              </a:pPr>
              <a:r>
                <a:rPr lang="en" sz="1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Tecnologia</a:t>
              </a:r>
              <a:endParaRPr sz="1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2" name="Google Shape;562;g2ed14dbe8d5_2_37"/>
            <p:cNvSpPr/>
            <p:nvPr/>
          </p:nvSpPr>
          <p:spPr>
            <a:xfrm rot="5400000">
              <a:off x="1154392" y="4001303"/>
              <a:ext cx="164700" cy="987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63" name="Google Shape;563;g2ed14dbe8d5_2_37"/>
          <p:cNvGrpSpPr/>
          <p:nvPr/>
        </p:nvGrpSpPr>
        <p:grpSpPr>
          <a:xfrm>
            <a:off x="921297" y="4397023"/>
            <a:ext cx="532191" cy="1142999"/>
            <a:chOff x="756601" y="4839779"/>
            <a:chExt cx="532191" cy="1292100"/>
          </a:xfrm>
        </p:grpSpPr>
        <p:sp>
          <p:nvSpPr>
            <p:cNvPr id="564" name="Google Shape;564;g2ed14dbe8d5_2_37"/>
            <p:cNvSpPr/>
            <p:nvPr/>
          </p:nvSpPr>
          <p:spPr>
            <a:xfrm rot="-5400000">
              <a:off x="325951" y="5270429"/>
              <a:ext cx="1292100" cy="4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Lato"/>
                <a:buNone/>
              </a:pPr>
              <a:r>
                <a:rPr lang="en" sz="1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Varejo</a:t>
              </a:r>
              <a:endParaRPr sz="1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5" name="Google Shape;565;g2ed14dbe8d5_2_37"/>
            <p:cNvSpPr/>
            <p:nvPr/>
          </p:nvSpPr>
          <p:spPr>
            <a:xfrm rot="5400000">
              <a:off x="1157092" y="5436453"/>
              <a:ext cx="164700" cy="987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" name="Google Shape;254;p25">
            <a:extLst>
              <a:ext uri="{FF2B5EF4-FFF2-40B4-BE49-F238E27FC236}">
                <a16:creationId xmlns:a16="http://schemas.microsoft.com/office/drawing/2014/main" id="{284E47B2-4323-1A41-497A-C86E9AD61F33}"/>
              </a:ext>
            </a:extLst>
          </p:cNvPr>
          <p:cNvSpPr txBox="1"/>
          <p:nvPr/>
        </p:nvSpPr>
        <p:spPr>
          <a:xfrm>
            <a:off x="1782892" y="2343214"/>
            <a:ext cx="3574233" cy="136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Uma empresa de tecnologia descobre que </a:t>
            </a:r>
            <a:r>
              <a:rPr lang="pt-BR" sz="1600" b="1" dirty="0">
                <a:solidFill>
                  <a:srgbClr val="364F6C"/>
                </a:solidFill>
                <a:latin typeface="Raleway"/>
                <a:sym typeface="Raleway"/>
              </a:rPr>
              <a:t>hackers roubaram </a:t>
            </a: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código de software proprietário e estão vendendo para concorrentes.</a:t>
            </a:r>
            <a:endParaRPr sz="1600" dirty="0">
              <a:solidFill>
                <a:srgbClr val="364F6C"/>
              </a:solidFill>
              <a:latin typeface="Raleway"/>
              <a:sym typeface="Raleway"/>
            </a:endParaRPr>
          </a:p>
        </p:txBody>
      </p:sp>
      <p:sp>
        <p:nvSpPr>
          <p:cNvPr id="4" name="Google Shape;254;p25">
            <a:extLst>
              <a:ext uri="{FF2B5EF4-FFF2-40B4-BE49-F238E27FC236}">
                <a16:creationId xmlns:a16="http://schemas.microsoft.com/office/drawing/2014/main" id="{A5EC7467-D88F-9E2C-47D7-FFC546378FF1}"/>
              </a:ext>
            </a:extLst>
          </p:cNvPr>
          <p:cNvSpPr txBox="1"/>
          <p:nvPr/>
        </p:nvSpPr>
        <p:spPr>
          <a:xfrm>
            <a:off x="1786702" y="4370134"/>
            <a:ext cx="3574233" cy="136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Uma plataforma de e-commerce é alvo de um </a:t>
            </a:r>
            <a:r>
              <a:rPr lang="pt-BR" sz="1600" b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ataque </a:t>
            </a:r>
            <a:r>
              <a:rPr lang="pt-BR" sz="1600" b="1" dirty="0" err="1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DDoS</a:t>
            </a:r>
            <a:r>
              <a:rPr lang="pt-BR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, tornando o site indisponível, causando perda significativa de receita.</a:t>
            </a:r>
            <a:endParaRPr lang="es-CO" sz="1600" dirty="0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2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254;p25">
            <a:extLst>
              <a:ext uri="{FF2B5EF4-FFF2-40B4-BE49-F238E27FC236}">
                <a16:creationId xmlns:a16="http://schemas.microsoft.com/office/drawing/2014/main" id="{F59303FE-5D9C-DA40-384C-468294CBD4B5}"/>
              </a:ext>
            </a:extLst>
          </p:cNvPr>
          <p:cNvSpPr txBox="1"/>
          <p:nvPr/>
        </p:nvSpPr>
        <p:spPr>
          <a:xfrm>
            <a:off x="6096000" y="2221294"/>
            <a:ext cx="5334000" cy="136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Custos de investigação e recuperação da propriedade roubada.</a:t>
            </a:r>
          </a:p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Honorários advocatícios para litígios contra os responsáveis pelo roubo.</a:t>
            </a:r>
          </a:p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Custos de investigações forenses para prevenir.</a:t>
            </a:r>
            <a:endParaRPr sz="1600" dirty="0">
              <a:solidFill>
                <a:srgbClr val="364F6C"/>
              </a:solidFill>
              <a:latin typeface="Raleway"/>
              <a:sym typeface="Raleway"/>
            </a:endParaRPr>
          </a:p>
        </p:txBody>
      </p:sp>
      <p:sp>
        <p:nvSpPr>
          <p:cNvPr id="8" name="Google Shape;254;p25">
            <a:extLst>
              <a:ext uri="{FF2B5EF4-FFF2-40B4-BE49-F238E27FC236}">
                <a16:creationId xmlns:a16="http://schemas.microsoft.com/office/drawing/2014/main" id="{EF23DE22-0479-A997-0583-86CB9424FE78}"/>
              </a:ext>
            </a:extLst>
          </p:cNvPr>
          <p:cNvSpPr txBox="1"/>
          <p:nvPr/>
        </p:nvSpPr>
        <p:spPr>
          <a:xfrm>
            <a:off x="6099810" y="4225354"/>
            <a:ext cx="5334000" cy="20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Extorsão Cibernética: Custos relacionados à negociação e pagamentos para encerrar o ataque.</a:t>
            </a:r>
          </a:p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Gerenciamento de Reputação: Custos para gerenciar a reputação e comunicação com clientes.</a:t>
            </a:r>
          </a:p>
          <a:p>
            <a:pPr marL="285750" marR="5080" lvl="0" indent="-2857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64F6C"/>
                </a:solidFill>
                <a:latin typeface="Raleway"/>
                <a:sym typeface="Raleway"/>
              </a:rPr>
              <a:t>Suporte Técnico para mitigar o ataque e restaurar o sistema.</a:t>
            </a:r>
            <a:endParaRPr sz="1600" dirty="0">
              <a:solidFill>
                <a:srgbClr val="364F6C"/>
              </a:solidFill>
              <a:latin typeface="Raleway"/>
              <a:sym typeface="Raleway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22C6923-1C10-51F0-D0A8-AA1297E9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75083"/>
            <a:ext cx="10668000" cy="616508"/>
          </a:xfrm>
        </p:spPr>
        <p:txBody>
          <a:bodyPr/>
          <a:lstStyle/>
          <a:p>
            <a:r>
              <a:rPr lang="pt-BR" b="0" dirty="0"/>
              <a:t>Casos de uso do </a:t>
            </a:r>
            <a:r>
              <a:rPr lang="pt-BR" dirty="0">
                <a:solidFill>
                  <a:srgbClr val="39BFC6"/>
                </a:solidFill>
              </a:rPr>
              <a:t>Seguro Cyber </a:t>
            </a:r>
            <a:r>
              <a:rPr lang="es-CO" b="0" dirty="0">
                <a:solidFill>
                  <a:srgbClr val="002060"/>
                </a:solidFill>
              </a:rPr>
              <a:t>(2/2)</a:t>
            </a:r>
            <a:endParaRPr lang="es-ES_tradnl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6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778924" y="688099"/>
            <a:ext cx="10289125" cy="60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 dirty="0">
                <a:solidFill>
                  <a:srgbClr val="BAF9FC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BAF9F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57250" marR="0" lvl="0" indent="-857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AF9FC"/>
              </a:buClr>
              <a:buSzPts val="3200"/>
              <a:buFont typeface="Arial"/>
              <a:buAutoNum type="arabicPeriod"/>
            </a:pPr>
            <a:r>
              <a:rPr lang="en" sz="3200" b="0" i="0" u="none" strike="noStrike" cap="none" dirty="0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Sobre a </a:t>
            </a:r>
            <a:r>
              <a:rPr lang="en" sz="3200" b="0" i="1" u="none" strike="noStrike" cap="none" dirty="0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{ Nome da Corretora }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0" indent="-857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AF9FC"/>
              </a:buClr>
              <a:buSzPts val="3200"/>
              <a:buFont typeface="Arial"/>
              <a:buAutoNum type="arabicPeriod"/>
            </a:pPr>
            <a:r>
              <a:rPr lang="en" sz="3200" b="0" i="0" u="none" strike="noStrike" cap="none" dirty="0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Sobre a Latú Seguros</a:t>
            </a:r>
            <a:endParaRPr sz="3200" b="0" i="0" u="none" strike="noStrike" cap="none" dirty="0">
              <a:solidFill>
                <a:srgbClr val="F2F2F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57250" marR="0" lvl="0" indent="-857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AF9FC"/>
              </a:buClr>
              <a:buSzPts val="3200"/>
              <a:buFont typeface="Arial"/>
              <a:buAutoNum type="arabicPeriod"/>
            </a:pPr>
            <a:r>
              <a:rPr lang="en" sz="3200" b="0" i="0" u="none" strike="noStrike" cap="none" dirty="0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A relevância do Risco Cibernético</a:t>
            </a:r>
            <a:endParaRPr sz="3200" b="0" i="0" u="none" strike="noStrike" cap="none" dirty="0">
              <a:solidFill>
                <a:srgbClr val="F2F2F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57250" marR="0" lvl="0" indent="-857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AF9FC"/>
              </a:buClr>
              <a:buSzPts val="3200"/>
              <a:buFont typeface="Arial"/>
              <a:buAutoNum type="arabicPeriod"/>
            </a:pPr>
            <a:r>
              <a:rPr lang="en" sz="3200" b="0" i="0" u="none" strike="noStrike" cap="none" dirty="0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Visão Geral do Seguro Cyber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0" indent="-857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AF9FC"/>
              </a:buClr>
              <a:buSzPts val="3200"/>
              <a:buFont typeface="Arial"/>
              <a:buAutoNum type="arabicPeriod"/>
            </a:pPr>
            <a:r>
              <a:rPr lang="en" sz="3200" b="0" i="0" u="none" strike="noStrike" cap="none" dirty="0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Proposta Seguro Cyber para a </a:t>
            </a:r>
            <a:r>
              <a:rPr lang="en" sz="3200" b="0" i="1" u="none" strike="noStrike" cap="none" dirty="0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{ Nome do cliente }</a:t>
            </a:r>
            <a:endParaRPr sz="3200" b="0" i="1" u="none" strike="noStrike" cap="none" dirty="0">
              <a:solidFill>
                <a:srgbClr val="F2F2F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922175" y="1497725"/>
            <a:ext cx="6153300" cy="721200"/>
          </a:xfrm>
          <a:prstGeom prst="rect">
            <a:avLst/>
          </a:prstGeom>
          <a:solidFill>
            <a:srgbClr val="364F6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5"/>
          <p:cNvSpPr txBox="1"/>
          <p:nvPr/>
        </p:nvSpPr>
        <p:spPr>
          <a:xfrm>
            <a:off x="386370" y="790304"/>
            <a:ext cx="61894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Principais </a:t>
            </a:r>
            <a:r>
              <a:rPr lang="en" sz="3100" b="1" i="1" u="none" strike="noStrike" cap="none">
                <a:solidFill>
                  <a:srgbClr val="39BFC6"/>
                </a:solidFill>
                <a:latin typeface="Raleway"/>
                <a:ea typeface="Raleway"/>
                <a:cs typeface="Raleway"/>
                <a:sym typeface="Raleway"/>
              </a:rPr>
              <a:t>Sellings Points </a:t>
            </a:r>
            <a:r>
              <a:rPr lang="en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(1 de 2)</a:t>
            </a:r>
            <a:endParaRPr sz="31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9" name="Google Shape;489;p35"/>
          <p:cNvSpPr txBox="1"/>
          <p:nvPr/>
        </p:nvSpPr>
        <p:spPr>
          <a:xfrm>
            <a:off x="775869" y="2896271"/>
            <a:ext cx="3592931" cy="33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Sua empresa manipula ou armazena dados dos clientes ou parceiros?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90" name="Google Shape;490;p35"/>
          <p:cNvGrpSpPr/>
          <p:nvPr/>
        </p:nvGrpSpPr>
        <p:grpSpPr>
          <a:xfrm>
            <a:off x="775869" y="1900090"/>
            <a:ext cx="3657602" cy="627252"/>
            <a:chOff x="979067" y="1484467"/>
            <a:chExt cx="3657602" cy="627252"/>
          </a:xfrm>
        </p:grpSpPr>
        <p:sp>
          <p:nvSpPr>
            <p:cNvPr id="491" name="Google Shape;491;p35"/>
            <p:cNvSpPr/>
            <p:nvPr/>
          </p:nvSpPr>
          <p:spPr>
            <a:xfrm>
              <a:off x="979067" y="1489789"/>
              <a:ext cx="3657602" cy="621930"/>
            </a:xfrm>
            <a:prstGeom prst="roundRect">
              <a:avLst>
                <a:gd name="adj" fmla="val 6288"/>
              </a:avLst>
            </a:prstGeom>
            <a:solidFill>
              <a:srgbClr val="354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0" marR="508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Pergunta de Qualificação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2" name="Google Shape;49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3858" y="1484467"/>
              <a:ext cx="650070" cy="6219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3" name="Google Shape;493;p35"/>
          <p:cNvGrpSpPr/>
          <p:nvPr/>
        </p:nvGrpSpPr>
        <p:grpSpPr>
          <a:xfrm>
            <a:off x="7924798" y="1886274"/>
            <a:ext cx="3657602" cy="649561"/>
            <a:chOff x="8544676" y="1489789"/>
            <a:chExt cx="3657602" cy="649561"/>
          </a:xfrm>
        </p:grpSpPr>
        <p:sp>
          <p:nvSpPr>
            <p:cNvPr id="494" name="Google Shape;494;p35"/>
            <p:cNvSpPr/>
            <p:nvPr/>
          </p:nvSpPr>
          <p:spPr>
            <a:xfrm>
              <a:off x="8544676" y="1489789"/>
              <a:ext cx="3657602" cy="611288"/>
            </a:xfrm>
            <a:prstGeom prst="roundRect">
              <a:avLst>
                <a:gd name="adj" fmla="val 6288"/>
              </a:avLst>
            </a:prstGeom>
            <a:solidFill>
              <a:srgbClr val="354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143000" marR="508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1" i="1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Selling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5" name="Google Shape;495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1050" y="1517420"/>
              <a:ext cx="650070" cy="6219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6" name="Google Shape;496;p35"/>
          <p:cNvSpPr txBox="1"/>
          <p:nvPr/>
        </p:nvSpPr>
        <p:spPr>
          <a:xfrm>
            <a:off x="775869" y="4500396"/>
            <a:ext cx="3592932" cy="40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Sua empresa ou você já sofreou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algum incidente cibernético no passado?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5"/>
          <p:cNvSpPr txBox="1"/>
          <p:nvPr/>
        </p:nvSpPr>
        <p:spPr>
          <a:xfrm>
            <a:off x="775869" y="5711567"/>
            <a:ext cx="3592933" cy="40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Você está ciente das consequências legais e financeiras de uma violação de dados?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5"/>
          <p:cNvSpPr txBox="1"/>
          <p:nvPr/>
        </p:nvSpPr>
        <p:spPr>
          <a:xfrm>
            <a:off x="7924798" y="2754501"/>
            <a:ext cx="3657602" cy="6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...cobre os </a:t>
            </a: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custos legais 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caso terceiros responsabilizem a empresa por vazamento de seus dados.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5"/>
          <p:cNvSpPr txBox="1"/>
          <p:nvPr/>
        </p:nvSpPr>
        <p:spPr>
          <a:xfrm>
            <a:off x="7924797" y="3571297"/>
            <a:ext cx="3657603" cy="6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...oferece acesso à</a:t>
            </a: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um pacote de proteção cibernética 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para proteger seus dispositivos eletrônicos e mitigar riscos.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5"/>
          <p:cNvSpPr txBox="1"/>
          <p:nvPr/>
        </p:nvSpPr>
        <p:spPr>
          <a:xfrm>
            <a:off x="7924796" y="4404531"/>
            <a:ext cx="3657604" cy="6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...proporciona </a:t>
            </a: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acesso imediato a especialistas em segurança cibernética 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para avaliação de riscos, resposta rápida a incidentes e orientação estratégica.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5"/>
          <p:cNvSpPr txBox="1"/>
          <p:nvPr/>
        </p:nvSpPr>
        <p:spPr>
          <a:xfrm>
            <a:off x="7924796" y="5491189"/>
            <a:ext cx="3657604" cy="84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...inclui </a:t>
            </a:r>
            <a:r>
              <a:rPr lang="en" sz="14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cobertura financeira para prejuízos causados por ataques cibernéticos </a:t>
            </a: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e violações de dados, incluindo perdas devido a fraudes, custos de recuperação de dados ou extorsão cibernética.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5"/>
          <p:cNvSpPr txBox="1"/>
          <p:nvPr/>
        </p:nvSpPr>
        <p:spPr>
          <a:xfrm>
            <a:off x="775869" y="3614721"/>
            <a:ext cx="3592932" cy="33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Você possui alguma medida de segurança cibernética existente?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5"/>
          <p:cNvSpPr/>
          <p:nvPr/>
        </p:nvSpPr>
        <p:spPr>
          <a:xfrm>
            <a:off x="4448174" y="2819645"/>
            <a:ext cx="337502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4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 seguro cyber...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4" name="Google Shape;504;p35"/>
          <p:cNvSpPr/>
          <p:nvPr/>
        </p:nvSpPr>
        <p:spPr>
          <a:xfrm>
            <a:off x="4459285" y="3634625"/>
            <a:ext cx="337502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4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 seguro cyber...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5" name="Google Shape;505;p35"/>
          <p:cNvSpPr/>
          <p:nvPr/>
        </p:nvSpPr>
        <p:spPr>
          <a:xfrm>
            <a:off x="4448173" y="4467859"/>
            <a:ext cx="337502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4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 seguro cyber...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6" name="Google Shape;506;p35"/>
          <p:cNvSpPr/>
          <p:nvPr/>
        </p:nvSpPr>
        <p:spPr>
          <a:xfrm>
            <a:off x="4448172" y="5673226"/>
            <a:ext cx="337502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4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 seguro cyber...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7" name="Google Shape;507;p35"/>
          <p:cNvSpPr txBox="1"/>
          <p:nvPr/>
        </p:nvSpPr>
        <p:spPr>
          <a:xfrm>
            <a:off x="386370" y="1292781"/>
            <a:ext cx="9370277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Perguntas de qualificação que auxiliam a planejar e nortear o processo de venda.</a:t>
            </a:r>
            <a:endParaRPr sz="14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6"/>
          <p:cNvSpPr txBox="1"/>
          <p:nvPr/>
        </p:nvSpPr>
        <p:spPr>
          <a:xfrm>
            <a:off x="775869" y="2819645"/>
            <a:ext cx="3592931" cy="61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Você está ciente das multas e penalidades impostas pela ANPD por violações de privacidade de dados?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13" name="Google Shape;513;p36"/>
          <p:cNvGrpSpPr/>
          <p:nvPr/>
        </p:nvGrpSpPr>
        <p:grpSpPr>
          <a:xfrm>
            <a:off x="775869" y="1900090"/>
            <a:ext cx="3657602" cy="627252"/>
            <a:chOff x="979067" y="1484467"/>
            <a:chExt cx="3657602" cy="627252"/>
          </a:xfrm>
        </p:grpSpPr>
        <p:sp>
          <p:nvSpPr>
            <p:cNvPr id="514" name="Google Shape;514;p36"/>
            <p:cNvSpPr/>
            <p:nvPr/>
          </p:nvSpPr>
          <p:spPr>
            <a:xfrm>
              <a:off x="979067" y="1489789"/>
              <a:ext cx="3657602" cy="621930"/>
            </a:xfrm>
            <a:prstGeom prst="roundRect">
              <a:avLst>
                <a:gd name="adj" fmla="val 6288"/>
              </a:avLst>
            </a:prstGeom>
            <a:solidFill>
              <a:srgbClr val="354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0" marR="508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Pergunta de Qualificação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5" name="Google Shape;515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3858" y="1484467"/>
              <a:ext cx="650070" cy="6219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" name="Google Shape;516;p36"/>
          <p:cNvGrpSpPr/>
          <p:nvPr/>
        </p:nvGrpSpPr>
        <p:grpSpPr>
          <a:xfrm>
            <a:off x="7924798" y="1886274"/>
            <a:ext cx="3657602" cy="649561"/>
            <a:chOff x="8544676" y="1489789"/>
            <a:chExt cx="3657602" cy="649561"/>
          </a:xfrm>
        </p:grpSpPr>
        <p:sp>
          <p:nvSpPr>
            <p:cNvPr id="517" name="Google Shape;517;p36"/>
            <p:cNvSpPr/>
            <p:nvPr/>
          </p:nvSpPr>
          <p:spPr>
            <a:xfrm>
              <a:off x="8544676" y="1489789"/>
              <a:ext cx="3657602" cy="611288"/>
            </a:xfrm>
            <a:prstGeom prst="roundRect">
              <a:avLst>
                <a:gd name="adj" fmla="val 6288"/>
              </a:avLst>
            </a:prstGeom>
            <a:solidFill>
              <a:srgbClr val="354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143000" marR="508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1" i="1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Selling 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8" name="Google Shape;518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1050" y="1517420"/>
              <a:ext cx="650070" cy="6219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9" name="Google Shape;519;p36"/>
          <p:cNvSpPr txBox="1"/>
          <p:nvPr/>
        </p:nvSpPr>
        <p:spPr>
          <a:xfrm>
            <a:off x="775869" y="4818912"/>
            <a:ext cx="3592932" cy="40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Você sabe o que fazer caso sofra uma extorsão cibernética?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6"/>
          <p:cNvSpPr txBox="1"/>
          <p:nvPr/>
        </p:nvSpPr>
        <p:spPr>
          <a:xfrm>
            <a:off x="775869" y="5715677"/>
            <a:ext cx="3592933" cy="62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Você sabe como restaurar seu sistema caso um atacante danifique seus ativos tecnológicos?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6"/>
          <p:cNvSpPr txBox="1"/>
          <p:nvPr/>
        </p:nvSpPr>
        <p:spPr>
          <a:xfrm>
            <a:off x="7924798" y="2802411"/>
            <a:ext cx="3657602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... proporciona assistência financeira para custear despesas legais, </a:t>
            </a:r>
            <a:r>
              <a:rPr lang="en" sz="12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multas regulatórias e compensações</a:t>
            </a: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devido a violações de privacidade</a:t>
            </a:r>
            <a:endParaRPr sz="14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2" name="Google Shape;522;p36"/>
          <p:cNvSpPr txBox="1"/>
          <p:nvPr/>
        </p:nvSpPr>
        <p:spPr>
          <a:xfrm>
            <a:off x="7924796" y="5727821"/>
            <a:ext cx="3657604" cy="62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... inclui cobertura dos custos associados à </a:t>
            </a:r>
            <a:r>
              <a:rPr lang="en" sz="12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restauração de sistemas de TI e recuperação de dados,</a:t>
            </a: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garantindo a continuidade dos negócios </a:t>
            </a: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com o mínimo de interrupção possível.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6"/>
          <p:cNvSpPr txBox="1"/>
          <p:nvPr/>
        </p:nvSpPr>
        <p:spPr>
          <a:xfrm>
            <a:off x="775869" y="3740021"/>
            <a:ext cx="3592932" cy="6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Você tem clientes ou parceiros que se preocupam com a segurança de suas informações?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4448174" y="2819645"/>
            <a:ext cx="337502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4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 seguro cyber...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4459285" y="3799903"/>
            <a:ext cx="337502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4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 seguro cyber...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4448172" y="4742230"/>
            <a:ext cx="337502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4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 seguro cyber...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4448172" y="5787526"/>
            <a:ext cx="337502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4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 seguro cyber...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8" name="Google Shape;528;p36"/>
          <p:cNvSpPr txBox="1"/>
          <p:nvPr/>
        </p:nvSpPr>
        <p:spPr>
          <a:xfrm>
            <a:off x="386370" y="1292781"/>
            <a:ext cx="9370277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Perguntas de qualificação que auxiliam a planejar e nortear o processo de venda.</a:t>
            </a:r>
            <a:endParaRPr sz="14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9" name="Google Shape;529;p36"/>
          <p:cNvSpPr txBox="1"/>
          <p:nvPr/>
        </p:nvSpPr>
        <p:spPr>
          <a:xfrm>
            <a:off x="7924797" y="3780719"/>
            <a:ext cx="3657603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... contribui para o </a:t>
            </a:r>
            <a:r>
              <a:rPr lang="en" sz="12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fortalecimento da imagem da empresa</a:t>
            </a: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ao demonstrar um comprometimento proativo com a segurança e privacidade de dados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6"/>
          <p:cNvSpPr txBox="1"/>
          <p:nvPr/>
        </p:nvSpPr>
        <p:spPr>
          <a:xfrm>
            <a:off x="7924796" y="4678902"/>
            <a:ext cx="3770748" cy="6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... oferece </a:t>
            </a:r>
            <a:r>
              <a:rPr lang="en" sz="12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cobertura para ataques de ransomware, incluindo o pagamento de resgates</a:t>
            </a: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sob consulta especializada, para evitar perdas maiores de dados ou danos ao sistema.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6"/>
          <p:cNvSpPr txBox="1"/>
          <p:nvPr/>
        </p:nvSpPr>
        <p:spPr>
          <a:xfrm>
            <a:off x="386370" y="790304"/>
            <a:ext cx="61894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Principais </a:t>
            </a:r>
            <a:r>
              <a:rPr lang="en" sz="3100" b="1" i="1" u="none" strike="noStrike" cap="none">
                <a:solidFill>
                  <a:srgbClr val="39BFC6"/>
                </a:solidFill>
                <a:latin typeface="Raleway"/>
                <a:ea typeface="Raleway"/>
                <a:cs typeface="Raleway"/>
                <a:sym typeface="Raleway"/>
              </a:rPr>
              <a:t>Sellings Points </a:t>
            </a:r>
            <a:r>
              <a:rPr lang="en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(2 de 2)</a:t>
            </a:r>
            <a:endParaRPr sz="31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4365339"/>
            <a:ext cx="7286626" cy="1440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4294967295"/>
          </p:nvPr>
        </p:nvSpPr>
        <p:spPr>
          <a:xfrm>
            <a:off x="362056" y="1598613"/>
            <a:ext cx="5924444" cy="71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</a:pPr>
            <a:r>
              <a:rPr lang="en" sz="1400" i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Forneça uma breve visão geral da corretora.. Destaque a história da empresa, a experiência no mercado de seguros e o compromisso com a prestação de serviços de alta qualidade aos clientes.</a:t>
            </a:r>
            <a:endParaRPr dirty="0"/>
          </a:p>
        </p:txBody>
      </p:sp>
      <p:sp>
        <p:nvSpPr>
          <p:cNvPr id="113" name="Google Shape;113;p3"/>
          <p:cNvSpPr txBox="1"/>
          <p:nvPr/>
        </p:nvSpPr>
        <p:spPr>
          <a:xfrm>
            <a:off x="314050" y="796994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Sobre a </a:t>
            </a:r>
            <a:r>
              <a:rPr lang="en" sz="3100" b="1" i="1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{ Nome da corretora }</a:t>
            </a:r>
            <a:endParaRPr sz="3100" b="1" i="1" u="none" strike="noStrike" cap="none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14050" y="4409099"/>
            <a:ext cx="5219975" cy="2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Inclua algumas números relevantes da sua corretora como: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 descr="Imagen que contiene persona, hombre, frente, sostene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9996" t="6172"/>
          <a:stretch/>
        </p:blipFill>
        <p:spPr>
          <a:xfrm>
            <a:off x="7942291" y="1967319"/>
            <a:ext cx="4431161" cy="2166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3"/>
          <p:cNvGrpSpPr/>
          <p:nvPr/>
        </p:nvGrpSpPr>
        <p:grpSpPr>
          <a:xfrm>
            <a:off x="339389" y="4964818"/>
            <a:ext cx="536911" cy="473693"/>
            <a:chOff x="9240808" y="4080774"/>
            <a:chExt cx="1707008" cy="1718817"/>
          </a:xfrm>
        </p:grpSpPr>
        <p:sp>
          <p:nvSpPr>
            <p:cNvPr id="117" name="Google Shape;117;p3"/>
            <p:cNvSpPr/>
            <p:nvPr/>
          </p:nvSpPr>
          <p:spPr>
            <a:xfrm>
              <a:off x="10698291" y="5153441"/>
              <a:ext cx="146790" cy="646150"/>
            </a:xfrm>
            <a:custGeom>
              <a:avLst/>
              <a:gdLst/>
              <a:ahLst/>
              <a:cxnLst/>
              <a:rect l="l" t="t" r="r" b="b"/>
              <a:pathLst>
                <a:path w="146790" h="646150" extrusionOk="0">
                  <a:moveTo>
                    <a:pt x="0" y="0"/>
                  </a:moveTo>
                  <a:lnTo>
                    <a:pt x="146791" y="0"/>
                  </a:lnTo>
                  <a:lnTo>
                    <a:pt x="146791" y="646150"/>
                  </a:lnTo>
                  <a:lnTo>
                    <a:pt x="0" y="6461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698291" y="5153441"/>
              <a:ext cx="38671" cy="646150"/>
            </a:xfrm>
            <a:custGeom>
              <a:avLst/>
              <a:gdLst/>
              <a:ahLst/>
              <a:cxnLst/>
              <a:rect l="l" t="t" r="r" b="b"/>
              <a:pathLst>
                <a:path w="38671" h="646150" extrusionOk="0">
                  <a:moveTo>
                    <a:pt x="0" y="0"/>
                  </a:moveTo>
                  <a:lnTo>
                    <a:pt x="38671" y="0"/>
                  </a:lnTo>
                  <a:lnTo>
                    <a:pt x="38671" y="646150"/>
                  </a:lnTo>
                  <a:lnTo>
                    <a:pt x="0" y="6461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9318930" y="4305567"/>
              <a:ext cx="265045" cy="72051"/>
            </a:xfrm>
            <a:custGeom>
              <a:avLst/>
              <a:gdLst/>
              <a:ahLst/>
              <a:cxnLst/>
              <a:rect l="l" t="t" r="r" b="b"/>
              <a:pathLst>
                <a:path w="265045" h="72051" extrusionOk="0">
                  <a:moveTo>
                    <a:pt x="0" y="0"/>
                  </a:moveTo>
                  <a:lnTo>
                    <a:pt x="265046" y="0"/>
                  </a:lnTo>
                  <a:lnTo>
                    <a:pt x="265046" y="72052"/>
                  </a:lnTo>
                  <a:lnTo>
                    <a:pt x="0" y="7205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9240808" y="4368719"/>
              <a:ext cx="463571" cy="1191472"/>
            </a:xfrm>
            <a:custGeom>
              <a:avLst/>
              <a:gdLst/>
              <a:ahLst/>
              <a:cxnLst/>
              <a:rect l="l" t="t" r="r" b="b"/>
              <a:pathLst>
                <a:path w="463571" h="1191472" extrusionOk="0">
                  <a:moveTo>
                    <a:pt x="0" y="0"/>
                  </a:moveTo>
                  <a:lnTo>
                    <a:pt x="463571" y="0"/>
                  </a:lnTo>
                  <a:lnTo>
                    <a:pt x="463571" y="1191472"/>
                  </a:lnTo>
                  <a:lnTo>
                    <a:pt x="0" y="11914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9451406" y="4368719"/>
              <a:ext cx="210692" cy="1191472"/>
            </a:xfrm>
            <a:custGeom>
              <a:avLst/>
              <a:gdLst/>
              <a:ahLst/>
              <a:cxnLst/>
              <a:rect l="l" t="t" r="r" b="b"/>
              <a:pathLst>
                <a:path w="210692" h="1191472" extrusionOk="0">
                  <a:moveTo>
                    <a:pt x="0" y="0"/>
                  </a:moveTo>
                  <a:lnTo>
                    <a:pt x="210692" y="0"/>
                  </a:lnTo>
                  <a:lnTo>
                    <a:pt x="210692" y="1191472"/>
                  </a:lnTo>
                  <a:lnTo>
                    <a:pt x="0" y="11914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0254125" y="4305567"/>
              <a:ext cx="265045" cy="72051"/>
            </a:xfrm>
            <a:custGeom>
              <a:avLst/>
              <a:gdLst/>
              <a:ahLst/>
              <a:cxnLst/>
              <a:rect l="l" t="t" r="r" b="b"/>
              <a:pathLst>
                <a:path w="265045" h="72051" extrusionOk="0">
                  <a:moveTo>
                    <a:pt x="0" y="0"/>
                  </a:moveTo>
                  <a:lnTo>
                    <a:pt x="265046" y="0"/>
                  </a:lnTo>
                  <a:lnTo>
                    <a:pt x="265046" y="72052"/>
                  </a:lnTo>
                  <a:lnTo>
                    <a:pt x="0" y="7205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0133718" y="4368719"/>
              <a:ext cx="463571" cy="1043370"/>
            </a:xfrm>
            <a:custGeom>
              <a:avLst/>
              <a:gdLst/>
              <a:ahLst/>
              <a:cxnLst/>
              <a:rect l="l" t="t" r="r" b="b"/>
              <a:pathLst>
                <a:path w="463571" h="1043370" extrusionOk="0">
                  <a:moveTo>
                    <a:pt x="0" y="0"/>
                  </a:moveTo>
                  <a:lnTo>
                    <a:pt x="463571" y="0"/>
                  </a:lnTo>
                  <a:lnTo>
                    <a:pt x="463571" y="710274"/>
                  </a:lnTo>
                  <a:cubicBezTo>
                    <a:pt x="326954" y="845380"/>
                    <a:pt x="170352" y="957596"/>
                    <a:pt x="0" y="10433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0175999" y="4368719"/>
              <a:ext cx="210647" cy="1021384"/>
            </a:xfrm>
            <a:custGeom>
              <a:avLst/>
              <a:gdLst/>
              <a:ahLst/>
              <a:cxnLst/>
              <a:rect l="l" t="t" r="r" b="b"/>
              <a:pathLst>
                <a:path w="210647" h="1021384" extrusionOk="0">
                  <a:moveTo>
                    <a:pt x="0" y="0"/>
                  </a:moveTo>
                  <a:lnTo>
                    <a:pt x="210647" y="0"/>
                  </a:lnTo>
                  <a:lnTo>
                    <a:pt x="210647" y="889180"/>
                  </a:lnTo>
                  <a:cubicBezTo>
                    <a:pt x="143475" y="938006"/>
                    <a:pt x="73088" y="982163"/>
                    <a:pt x="0" y="10213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886182" y="4080774"/>
              <a:ext cx="65736" cy="108307"/>
            </a:xfrm>
            <a:custGeom>
              <a:avLst/>
              <a:gdLst/>
              <a:ahLst/>
              <a:cxnLst/>
              <a:rect l="l" t="t" r="r" b="b"/>
              <a:pathLst>
                <a:path w="65736" h="108307" extrusionOk="0">
                  <a:moveTo>
                    <a:pt x="0" y="0"/>
                  </a:moveTo>
                  <a:lnTo>
                    <a:pt x="65737" y="0"/>
                  </a:lnTo>
                  <a:lnTo>
                    <a:pt x="65737" y="108308"/>
                  </a:lnTo>
                  <a:lnTo>
                    <a:pt x="0" y="1083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9662098" y="4305567"/>
              <a:ext cx="513900" cy="1254624"/>
            </a:xfrm>
            <a:custGeom>
              <a:avLst/>
              <a:gdLst/>
              <a:ahLst/>
              <a:cxnLst/>
              <a:rect l="l" t="t" r="r" b="b"/>
              <a:pathLst>
                <a:path w="513900" h="1254624" extrusionOk="0">
                  <a:moveTo>
                    <a:pt x="0" y="0"/>
                  </a:moveTo>
                  <a:lnTo>
                    <a:pt x="513900" y="0"/>
                  </a:lnTo>
                  <a:lnTo>
                    <a:pt x="513900" y="1084536"/>
                  </a:lnTo>
                  <a:cubicBezTo>
                    <a:pt x="372235" y="1160552"/>
                    <a:pt x="220417" y="1217954"/>
                    <a:pt x="62180" y="1254624"/>
                  </a:cubicBezTo>
                  <a:lnTo>
                    <a:pt x="0" y="1254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9662098" y="4305570"/>
              <a:ext cx="256948" cy="1254616"/>
            </a:xfrm>
            <a:custGeom>
              <a:avLst/>
              <a:gdLst/>
              <a:ahLst/>
              <a:cxnLst/>
              <a:rect l="l" t="t" r="r" b="b"/>
              <a:pathLst>
                <a:path w="256948" h="1254616" extrusionOk="0">
                  <a:moveTo>
                    <a:pt x="0" y="0"/>
                  </a:moveTo>
                  <a:lnTo>
                    <a:pt x="256948" y="0"/>
                  </a:lnTo>
                  <a:lnTo>
                    <a:pt x="256948" y="1197931"/>
                  </a:lnTo>
                  <a:cubicBezTo>
                    <a:pt x="193325" y="1220347"/>
                    <a:pt x="128312" y="1239285"/>
                    <a:pt x="62180" y="1254617"/>
                  </a:cubicBezTo>
                  <a:lnTo>
                    <a:pt x="0" y="12546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9727925" y="4163222"/>
              <a:ext cx="382246" cy="80872"/>
            </a:xfrm>
            <a:custGeom>
              <a:avLst/>
              <a:gdLst/>
              <a:ahLst/>
              <a:cxnLst/>
              <a:rect l="l" t="t" r="r" b="b"/>
              <a:pathLst>
                <a:path w="382246" h="80872" extrusionOk="0">
                  <a:moveTo>
                    <a:pt x="0" y="0"/>
                  </a:moveTo>
                  <a:lnTo>
                    <a:pt x="382246" y="0"/>
                  </a:lnTo>
                  <a:lnTo>
                    <a:pt x="382246" y="80873"/>
                  </a:lnTo>
                  <a:lnTo>
                    <a:pt x="0" y="80873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9773760" y="4387073"/>
              <a:ext cx="290581" cy="72051"/>
            </a:xfrm>
            <a:custGeom>
              <a:avLst/>
              <a:gdLst/>
              <a:ahLst/>
              <a:cxnLst/>
              <a:rect l="l" t="t" r="r" b="b"/>
              <a:pathLst>
                <a:path w="290581" h="72051" extrusionOk="0">
                  <a:moveTo>
                    <a:pt x="0" y="0"/>
                  </a:moveTo>
                  <a:lnTo>
                    <a:pt x="290582" y="0"/>
                  </a:lnTo>
                  <a:lnTo>
                    <a:pt x="290582" y="72052"/>
                  </a:lnTo>
                  <a:lnTo>
                    <a:pt x="0" y="72052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642595" y="4228955"/>
              <a:ext cx="552910" cy="76615"/>
            </a:xfrm>
            <a:custGeom>
              <a:avLst/>
              <a:gdLst/>
              <a:ahLst/>
              <a:cxnLst/>
              <a:rect l="l" t="t" r="r" b="b"/>
              <a:pathLst>
                <a:path w="552910" h="76615" extrusionOk="0">
                  <a:moveTo>
                    <a:pt x="0" y="0"/>
                  </a:moveTo>
                  <a:lnTo>
                    <a:pt x="552911" y="0"/>
                  </a:lnTo>
                  <a:lnTo>
                    <a:pt x="552911" y="76615"/>
                  </a:lnTo>
                  <a:lnTo>
                    <a:pt x="0" y="76615"/>
                  </a:lnTo>
                  <a:close/>
                </a:path>
              </a:pathLst>
            </a:custGeom>
            <a:solidFill>
              <a:srgbClr val="6464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9773760" y="4624220"/>
              <a:ext cx="288663" cy="496285"/>
            </a:xfrm>
            <a:custGeom>
              <a:avLst/>
              <a:gdLst/>
              <a:ahLst/>
              <a:cxnLst/>
              <a:rect l="l" t="t" r="r" b="b"/>
              <a:pathLst>
                <a:path w="288663" h="496285" extrusionOk="0">
                  <a:moveTo>
                    <a:pt x="0" y="0"/>
                  </a:moveTo>
                  <a:lnTo>
                    <a:pt x="125595" y="0"/>
                  </a:lnTo>
                  <a:lnTo>
                    <a:pt x="125595" y="105339"/>
                  </a:lnTo>
                  <a:lnTo>
                    <a:pt x="0" y="105339"/>
                  </a:lnTo>
                  <a:close/>
                  <a:moveTo>
                    <a:pt x="163068" y="0"/>
                  </a:moveTo>
                  <a:lnTo>
                    <a:pt x="288664" y="0"/>
                  </a:lnTo>
                  <a:lnTo>
                    <a:pt x="288664" y="105339"/>
                  </a:lnTo>
                  <a:lnTo>
                    <a:pt x="163068" y="105339"/>
                  </a:lnTo>
                  <a:close/>
                  <a:moveTo>
                    <a:pt x="288664" y="142808"/>
                  </a:moveTo>
                  <a:lnTo>
                    <a:pt x="288664" y="229408"/>
                  </a:lnTo>
                  <a:lnTo>
                    <a:pt x="163068" y="229408"/>
                  </a:lnTo>
                  <a:lnTo>
                    <a:pt x="163068" y="142808"/>
                  </a:lnTo>
                  <a:close/>
                  <a:moveTo>
                    <a:pt x="288664" y="266877"/>
                  </a:moveTo>
                  <a:lnTo>
                    <a:pt x="288664" y="353477"/>
                  </a:lnTo>
                  <a:lnTo>
                    <a:pt x="163068" y="353477"/>
                  </a:lnTo>
                  <a:lnTo>
                    <a:pt x="163068" y="266877"/>
                  </a:lnTo>
                  <a:close/>
                  <a:moveTo>
                    <a:pt x="288664" y="390950"/>
                  </a:moveTo>
                  <a:lnTo>
                    <a:pt x="288664" y="496285"/>
                  </a:lnTo>
                  <a:lnTo>
                    <a:pt x="163068" y="496285"/>
                  </a:lnTo>
                  <a:lnTo>
                    <a:pt x="163068" y="390950"/>
                  </a:lnTo>
                  <a:close/>
                  <a:moveTo>
                    <a:pt x="125599" y="496285"/>
                  </a:moveTo>
                  <a:lnTo>
                    <a:pt x="4" y="496285"/>
                  </a:lnTo>
                  <a:lnTo>
                    <a:pt x="4" y="390950"/>
                  </a:lnTo>
                  <a:lnTo>
                    <a:pt x="125599" y="390950"/>
                  </a:lnTo>
                  <a:close/>
                  <a:moveTo>
                    <a:pt x="4" y="353481"/>
                  </a:moveTo>
                  <a:lnTo>
                    <a:pt x="4" y="266881"/>
                  </a:lnTo>
                  <a:lnTo>
                    <a:pt x="125599" y="266881"/>
                  </a:lnTo>
                  <a:lnTo>
                    <a:pt x="125599" y="353481"/>
                  </a:lnTo>
                  <a:close/>
                  <a:moveTo>
                    <a:pt x="4" y="229408"/>
                  </a:moveTo>
                  <a:lnTo>
                    <a:pt x="4" y="142808"/>
                  </a:lnTo>
                  <a:lnTo>
                    <a:pt x="125599" y="142808"/>
                  </a:lnTo>
                  <a:lnTo>
                    <a:pt x="125599" y="229408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0247746" y="4540578"/>
              <a:ext cx="277065" cy="663185"/>
            </a:xfrm>
            <a:custGeom>
              <a:avLst/>
              <a:gdLst/>
              <a:ahLst/>
              <a:cxnLst/>
              <a:rect l="l" t="t" r="r" b="b"/>
              <a:pathLst>
                <a:path w="277065" h="663185" extrusionOk="0">
                  <a:moveTo>
                    <a:pt x="91985" y="0"/>
                  </a:moveTo>
                  <a:cubicBezTo>
                    <a:pt x="102388" y="0"/>
                    <a:pt x="110825" y="8437"/>
                    <a:pt x="110825" y="18840"/>
                  </a:cubicBezTo>
                  <a:cubicBezTo>
                    <a:pt x="110825" y="29244"/>
                    <a:pt x="102388" y="37680"/>
                    <a:pt x="91985" y="37680"/>
                  </a:cubicBezTo>
                  <a:lnTo>
                    <a:pt x="37680" y="37680"/>
                  </a:lnTo>
                  <a:lnTo>
                    <a:pt x="37680" y="91981"/>
                  </a:lnTo>
                  <a:cubicBezTo>
                    <a:pt x="37680" y="102384"/>
                    <a:pt x="29244" y="110821"/>
                    <a:pt x="18840" y="110821"/>
                  </a:cubicBezTo>
                  <a:cubicBezTo>
                    <a:pt x="8437" y="110821"/>
                    <a:pt x="0" y="102384"/>
                    <a:pt x="0" y="91981"/>
                  </a:cubicBezTo>
                  <a:lnTo>
                    <a:pt x="0" y="18840"/>
                  </a:lnTo>
                  <a:cubicBezTo>
                    <a:pt x="0" y="8437"/>
                    <a:pt x="8437" y="0"/>
                    <a:pt x="18840" y="0"/>
                  </a:cubicBezTo>
                  <a:close/>
                  <a:moveTo>
                    <a:pt x="258226" y="0"/>
                  </a:moveTo>
                  <a:cubicBezTo>
                    <a:pt x="268629" y="0"/>
                    <a:pt x="277066" y="8437"/>
                    <a:pt x="277066" y="18840"/>
                  </a:cubicBezTo>
                  <a:cubicBezTo>
                    <a:pt x="277066" y="29244"/>
                    <a:pt x="268629" y="37680"/>
                    <a:pt x="258226" y="37680"/>
                  </a:cubicBezTo>
                  <a:lnTo>
                    <a:pt x="203925" y="37680"/>
                  </a:lnTo>
                  <a:lnTo>
                    <a:pt x="203925" y="91981"/>
                  </a:lnTo>
                  <a:cubicBezTo>
                    <a:pt x="203925" y="102384"/>
                    <a:pt x="195488" y="110821"/>
                    <a:pt x="185085" y="110821"/>
                  </a:cubicBezTo>
                  <a:cubicBezTo>
                    <a:pt x="174681" y="110821"/>
                    <a:pt x="166245" y="102384"/>
                    <a:pt x="166245" y="91981"/>
                  </a:cubicBezTo>
                  <a:lnTo>
                    <a:pt x="166245" y="18840"/>
                  </a:lnTo>
                  <a:cubicBezTo>
                    <a:pt x="166245" y="8437"/>
                    <a:pt x="174681" y="0"/>
                    <a:pt x="185085" y="0"/>
                  </a:cubicBezTo>
                  <a:close/>
                  <a:moveTo>
                    <a:pt x="91985" y="184120"/>
                  </a:moveTo>
                  <a:cubicBezTo>
                    <a:pt x="102388" y="184120"/>
                    <a:pt x="110825" y="192557"/>
                    <a:pt x="110825" y="202960"/>
                  </a:cubicBezTo>
                  <a:cubicBezTo>
                    <a:pt x="110825" y="213364"/>
                    <a:pt x="102388" y="221800"/>
                    <a:pt x="91985" y="221800"/>
                  </a:cubicBezTo>
                  <a:lnTo>
                    <a:pt x="37680" y="221800"/>
                  </a:lnTo>
                  <a:lnTo>
                    <a:pt x="37680" y="276105"/>
                  </a:lnTo>
                  <a:cubicBezTo>
                    <a:pt x="37680" y="286508"/>
                    <a:pt x="29244" y="294945"/>
                    <a:pt x="18840" y="294945"/>
                  </a:cubicBezTo>
                  <a:cubicBezTo>
                    <a:pt x="8437" y="294945"/>
                    <a:pt x="0" y="286508"/>
                    <a:pt x="0" y="276105"/>
                  </a:cubicBezTo>
                  <a:lnTo>
                    <a:pt x="0" y="202960"/>
                  </a:lnTo>
                  <a:cubicBezTo>
                    <a:pt x="0" y="192557"/>
                    <a:pt x="8437" y="184120"/>
                    <a:pt x="18840" y="184120"/>
                  </a:cubicBezTo>
                  <a:close/>
                  <a:moveTo>
                    <a:pt x="258226" y="184120"/>
                  </a:moveTo>
                  <a:cubicBezTo>
                    <a:pt x="268629" y="184120"/>
                    <a:pt x="277066" y="192557"/>
                    <a:pt x="277066" y="202960"/>
                  </a:cubicBezTo>
                  <a:cubicBezTo>
                    <a:pt x="277066" y="213364"/>
                    <a:pt x="268629" y="221800"/>
                    <a:pt x="258226" y="221800"/>
                  </a:cubicBezTo>
                  <a:lnTo>
                    <a:pt x="203925" y="221800"/>
                  </a:lnTo>
                  <a:lnTo>
                    <a:pt x="203925" y="276105"/>
                  </a:lnTo>
                  <a:cubicBezTo>
                    <a:pt x="203925" y="286508"/>
                    <a:pt x="195488" y="294945"/>
                    <a:pt x="185085" y="294945"/>
                  </a:cubicBezTo>
                  <a:cubicBezTo>
                    <a:pt x="174681" y="294945"/>
                    <a:pt x="166245" y="286508"/>
                    <a:pt x="166245" y="276105"/>
                  </a:cubicBezTo>
                  <a:lnTo>
                    <a:pt x="166245" y="202960"/>
                  </a:lnTo>
                  <a:cubicBezTo>
                    <a:pt x="166245" y="192557"/>
                    <a:pt x="174681" y="184120"/>
                    <a:pt x="185085" y="184120"/>
                  </a:cubicBezTo>
                  <a:close/>
                  <a:moveTo>
                    <a:pt x="91985" y="368240"/>
                  </a:moveTo>
                  <a:cubicBezTo>
                    <a:pt x="102388" y="368240"/>
                    <a:pt x="110825" y="376677"/>
                    <a:pt x="110825" y="387081"/>
                  </a:cubicBezTo>
                  <a:cubicBezTo>
                    <a:pt x="110825" y="397484"/>
                    <a:pt x="102388" y="405921"/>
                    <a:pt x="91985" y="405921"/>
                  </a:cubicBezTo>
                  <a:lnTo>
                    <a:pt x="37680" y="405921"/>
                  </a:lnTo>
                  <a:lnTo>
                    <a:pt x="37680" y="460221"/>
                  </a:lnTo>
                  <a:cubicBezTo>
                    <a:pt x="37680" y="470625"/>
                    <a:pt x="29244" y="479061"/>
                    <a:pt x="18840" y="479061"/>
                  </a:cubicBezTo>
                  <a:cubicBezTo>
                    <a:pt x="8437" y="479061"/>
                    <a:pt x="0" y="470625"/>
                    <a:pt x="0" y="460221"/>
                  </a:cubicBezTo>
                  <a:lnTo>
                    <a:pt x="0" y="387081"/>
                  </a:lnTo>
                  <a:cubicBezTo>
                    <a:pt x="0" y="376677"/>
                    <a:pt x="8437" y="368240"/>
                    <a:pt x="18840" y="368240"/>
                  </a:cubicBezTo>
                  <a:close/>
                  <a:moveTo>
                    <a:pt x="258226" y="368240"/>
                  </a:moveTo>
                  <a:cubicBezTo>
                    <a:pt x="268629" y="368240"/>
                    <a:pt x="277066" y="376677"/>
                    <a:pt x="277066" y="387081"/>
                  </a:cubicBezTo>
                  <a:cubicBezTo>
                    <a:pt x="277066" y="397484"/>
                    <a:pt x="268629" y="405921"/>
                    <a:pt x="258226" y="405921"/>
                  </a:cubicBezTo>
                  <a:lnTo>
                    <a:pt x="203925" y="405921"/>
                  </a:lnTo>
                  <a:lnTo>
                    <a:pt x="203925" y="460221"/>
                  </a:lnTo>
                  <a:cubicBezTo>
                    <a:pt x="203925" y="470625"/>
                    <a:pt x="195488" y="479061"/>
                    <a:pt x="185085" y="479061"/>
                  </a:cubicBezTo>
                  <a:cubicBezTo>
                    <a:pt x="174681" y="479061"/>
                    <a:pt x="166245" y="470625"/>
                    <a:pt x="166245" y="460221"/>
                  </a:cubicBezTo>
                  <a:lnTo>
                    <a:pt x="166245" y="387081"/>
                  </a:lnTo>
                  <a:cubicBezTo>
                    <a:pt x="166245" y="376677"/>
                    <a:pt x="174681" y="368240"/>
                    <a:pt x="185085" y="368240"/>
                  </a:cubicBezTo>
                  <a:close/>
                  <a:moveTo>
                    <a:pt x="91985" y="552361"/>
                  </a:moveTo>
                  <a:cubicBezTo>
                    <a:pt x="102388" y="552361"/>
                    <a:pt x="110825" y="560797"/>
                    <a:pt x="110825" y="571201"/>
                  </a:cubicBezTo>
                  <a:cubicBezTo>
                    <a:pt x="110825" y="581604"/>
                    <a:pt x="102388" y="590041"/>
                    <a:pt x="91985" y="590041"/>
                  </a:cubicBezTo>
                  <a:lnTo>
                    <a:pt x="37680" y="590041"/>
                  </a:lnTo>
                  <a:lnTo>
                    <a:pt x="37680" y="644345"/>
                  </a:lnTo>
                  <a:cubicBezTo>
                    <a:pt x="37680" y="654749"/>
                    <a:pt x="29244" y="663185"/>
                    <a:pt x="18840" y="663185"/>
                  </a:cubicBezTo>
                  <a:cubicBezTo>
                    <a:pt x="8437" y="663185"/>
                    <a:pt x="0" y="654749"/>
                    <a:pt x="0" y="644345"/>
                  </a:cubicBezTo>
                  <a:lnTo>
                    <a:pt x="0" y="571201"/>
                  </a:lnTo>
                  <a:cubicBezTo>
                    <a:pt x="0" y="560797"/>
                    <a:pt x="8437" y="552361"/>
                    <a:pt x="18840" y="552361"/>
                  </a:cubicBez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0184134" y="5512337"/>
              <a:ext cx="146790" cy="287254"/>
            </a:xfrm>
            <a:custGeom>
              <a:avLst/>
              <a:gdLst/>
              <a:ahLst/>
              <a:cxnLst/>
              <a:rect l="l" t="t" r="r" b="b"/>
              <a:pathLst>
                <a:path w="146790" h="287254" extrusionOk="0">
                  <a:moveTo>
                    <a:pt x="0" y="0"/>
                  </a:moveTo>
                  <a:lnTo>
                    <a:pt x="146791" y="0"/>
                  </a:lnTo>
                  <a:lnTo>
                    <a:pt x="146791" y="287255"/>
                  </a:lnTo>
                  <a:lnTo>
                    <a:pt x="0" y="2872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927057" y="5612770"/>
              <a:ext cx="146790" cy="186821"/>
            </a:xfrm>
            <a:custGeom>
              <a:avLst/>
              <a:gdLst/>
              <a:ahLst/>
              <a:cxnLst/>
              <a:rect l="l" t="t" r="r" b="b"/>
              <a:pathLst>
                <a:path w="146790" h="186821" extrusionOk="0">
                  <a:moveTo>
                    <a:pt x="0" y="0"/>
                  </a:moveTo>
                  <a:lnTo>
                    <a:pt x="146791" y="0"/>
                  </a:lnTo>
                  <a:lnTo>
                    <a:pt x="146791" y="186822"/>
                  </a:lnTo>
                  <a:lnTo>
                    <a:pt x="0" y="1868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0441214" y="5362739"/>
              <a:ext cx="146790" cy="436852"/>
            </a:xfrm>
            <a:custGeom>
              <a:avLst/>
              <a:gdLst/>
              <a:ahLst/>
              <a:cxnLst/>
              <a:rect l="l" t="t" r="r" b="b"/>
              <a:pathLst>
                <a:path w="146790" h="436852" extrusionOk="0">
                  <a:moveTo>
                    <a:pt x="0" y="0"/>
                  </a:moveTo>
                  <a:lnTo>
                    <a:pt x="146791" y="0"/>
                  </a:lnTo>
                  <a:lnTo>
                    <a:pt x="146791" y="436852"/>
                  </a:lnTo>
                  <a:lnTo>
                    <a:pt x="0" y="4368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9240831" y="4657209"/>
              <a:ext cx="1706985" cy="992431"/>
            </a:xfrm>
            <a:custGeom>
              <a:avLst/>
              <a:gdLst/>
              <a:ahLst/>
              <a:cxnLst/>
              <a:rect l="l" t="t" r="r" b="b"/>
              <a:pathLst>
                <a:path w="1706985" h="992431" extrusionOk="0">
                  <a:moveTo>
                    <a:pt x="184855" y="899745"/>
                  </a:moveTo>
                  <a:cubicBezTo>
                    <a:pt x="742272" y="864914"/>
                    <a:pt x="1252375" y="577275"/>
                    <a:pt x="1570836" y="120301"/>
                  </a:cubicBezTo>
                  <a:lnTo>
                    <a:pt x="1516294" y="84098"/>
                  </a:lnTo>
                  <a:lnTo>
                    <a:pt x="1706986" y="0"/>
                  </a:lnTo>
                  <a:lnTo>
                    <a:pt x="1700267" y="206212"/>
                  </a:lnTo>
                  <a:lnTo>
                    <a:pt x="1645755" y="170028"/>
                  </a:lnTo>
                  <a:cubicBezTo>
                    <a:pt x="1311717" y="650446"/>
                    <a:pt x="775962" y="952874"/>
                    <a:pt x="190462" y="989465"/>
                  </a:cubicBezTo>
                  <a:cubicBezTo>
                    <a:pt x="126730" y="993448"/>
                    <a:pt x="63845" y="992269"/>
                    <a:pt x="0" y="992269"/>
                  </a:cubicBezTo>
                  <a:lnTo>
                    <a:pt x="0" y="902552"/>
                  </a:lnTo>
                  <a:cubicBezTo>
                    <a:pt x="62033" y="902552"/>
                    <a:pt x="122924" y="903619"/>
                    <a:pt x="184855" y="8997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9240831" y="4674278"/>
              <a:ext cx="1706427" cy="975327"/>
            </a:xfrm>
            <a:custGeom>
              <a:avLst/>
              <a:gdLst/>
              <a:ahLst/>
              <a:cxnLst/>
              <a:rect l="l" t="t" r="r" b="b"/>
              <a:pathLst>
                <a:path w="1706427" h="975327" extrusionOk="0">
                  <a:moveTo>
                    <a:pt x="1706428" y="0"/>
                  </a:moveTo>
                  <a:lnTo>
                    <a:pt x="1700263" y="189143"/>
                  </a:lnTo>
                  <a:lnTo>
                    <a:pt x="1645752" y="152959"/>
                  </a:lnTo>
                  <a:cubicBezTo>
                    <a:pt x="1311713" y="633377"/>
                    <a:pt x="775958" y="935805"/>
                    <a:pt x="190458" y="972396"/>
                  </a:cubicBezTo>
                  <a:cubicBezTo>
                    <a:pt x="156229" y="974536"/>
                    <a:pt x="122246" y="975185"/>
                    <a:pt x="88228" y="975328"/>
                  </a:cubicBezTo>
                  <a:cubicBezTo>
                    <a:pt x="71581" y="975279"/>
                    <a:pt x="16749" y="975200"/>
                    <a:pt x="0" y="975200"/>
                  </a:cubicBezTo>
                  <a:lnTo>
                    <a:pt x="0" y="910996"/>
                  </a:lnTo>
                  <a:cubicBezTo>
                    <a:pt x="14951" y="911042"/>
                    <a:pt x="68013" y="911076"/>
                    <a:pt x="82915" y="911015"/>
                  </a:cubicBezTo>
                  <a:cubicBezTo>
                    <a:pt x="129650" y="911140"/>
                    <a:pt x="176030" y="911045"/>
                    <a:pt x="223006" y="908110"/>
                  </a:cubicBezTo>
                  <a:cubicBezTo>
                    <a:pt x="780423" y="873279"/>
                    <a:pt x="1290526" y="560206"/>
                    <a:pt x="1608987" y="103232"/>
                  </a:cubicBezTo>
                  <a:lnTo>
                    <a:pt x="1554445" y="670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9312875" y="4540578"/>
              <a:ext cx="277065" cy="847301"/>
            </a:xfrm>
            <a:custGeom>
              <a:avLst/>
              <a:gdLst/>
              <a:ahLst/>
              <a:cxnLst/>
              <a:rect l="l" t="t" r="r" b="b"/>
              <a:pathLst>
                <a:path w="277065" h="847301" extrusionOk="0">
                  <a:moveTo>
                    <a:pt x="258226" y="736477"/>
                  </a:moveTo>
                  <a:cubicBezTo>
                    <a:pt x="268629" y="736477"/>
                    <a:pt x="277066" y="744914"/>
                    <a:pt x="277066" y="755317"/>
                  </a:cubicBezTo>
                  <a:cubicBezTo>
                    <a:pt x="277066" y="765721"/>
                    <a:pt x="268629" y="774157"/>
                    <a:pt x="258226" y="774157"/>
                  </a:cubicBezTo>
                  <a:lnTo>
                    <a:pt x="203921" y="774157"/>
                  </a:lnTo>
                  <a:lnTo>
                    <a:pt x="203921" y="828462"/>
                  </a:lnTo>
                  <a:cubicBezTo>
                    <a:pt x="203921" y="838865"/>
                    <a:pt x="195485" y="847302"/>
                    <a:pt x="185081" y="847302"/>
                  </a:cubicBezTo>
                  <a:cubicBezTo>
                    <a:pt x="174678" y="847302"/>
                    <a:pt x="166241" y="838865"/>
                    <a:pt x="166241" y="828462"/>
                  </a:cubicBezTo>
                  <a:lnTo>
                    <a:pt x="166241" y="755317"/>
                  </a:lnTo>
                  <a:cubicBezTo>
                    <a:pt x="166241" y="744914"/>
                    <a:pt x="174678" y="736477"/>
                    <a:pt x="185081" y="736477"/>
                  </a:cubicBezTo>
                  <a:close/>
                  <a:moveTo>
                    <a:pt x="91985" y="0"/>
                  </a:moveTo>
                  <a:cubicBezTo>
                    <a:pt x="102388" y="0"/>
                    <a:pt x="110825" y="8437"/>
                    <a:pt x="110825" y="18840"/>
                  </a:cubicBezTo>
                  <a:cubicBezTo>
                    <a:pt x="110825" y="29244"/>
                    <a:pt x="102388" y="37680"/>
                    <a:pt x="91985" y="37680"/>
                  </a:cubicBezTo>
                  <a:lnTo>
                    <a:pt x="37680" y="37680"/>
                  </a:lnTo>
                  <a:lnTo>
                    <a:pt x="37680" y="91981"/>
                  </a:lnTo>
                  <a:cubicBezTo>
                    <a:pt x="37680" y="102384"/>
                    <a:pt x="29244" y="110821"/>
                    <a:pt x="18840" y="110821"/>
                  </a:cubicBezTo>
                  <a:cubicBezTo>
                    <a:pt x="8437" y="110821"/>
                    <a:pt x="0" y="102384"/>
                    <a:pt x="0" y="91981"/>
                  </a:cubicBezTo>
                  <a:lnTo>
                    <a:pt x="0" y="18840"/>
                  </a:lnTo>
                  <a:cubicBezTo>
                    <a:pt x="0" y="8437"/>
                    <a:pt x="8437" y="0"/>
                    <a:pt x="18840" y="0"/>
                  </a:cubicBezTo>
                  <a:close/>
                  <a:moveTo>
                    <a:pt x="258226" y="0"/>
                  </a:moveTo>
                  <a:cubicBezTo>
                    <a:pt x="268629" y="0"/>
                    <a:pt x="277066" y="8437"/>
                    <a:pt x="277066" y="18840"/>
                  </a:cubicBezTo>
                  <a:cubicBezTo>
                    <a:pt x="277066" y="29244"/>
                    <a:pt x="268629" y="37680"/>
                    <a:pt x="258226" y="37680"/>
                  </a:cubicBezTo>
                  <a:lnTo>
                    <a:pt x="203921" y="37680"/>
                  </a:lnTo>
                  <a:lnTo>
                    <a:pt x="203921" y="91981"/>
                  </a:lnTo>
                  <a:cubicBezTo>
                    <a:pt x="203921" y="102384"/>
                    <a:pt x="195485" y="110821"/>
                    <a:pt x="185081" y="110821"/>
                  </a:cubicBezTo>
                  <a:cubicBezTo>
                    <a:pt x="174678" y="110821"/>
                    <a:pt x="166241" y="102384"/>
                    <a:pt x="166241" y="91981"/>
                  </a:cubicBezTo>
                  <a:lnTo>
                    <a:pt x="166241" y="18840"/>
                  </a:lnTo>
                  <a:cubicBezTo>
                    <a:pt x="166241" y="8437"/>
                    <a:pt x="174678" y="0"/>
                    <a:pt x="185081" y="0"/>
                  </a:cubicBezTo>
                  <a:close/>
                  <a:moveTo>
                    <a:pt x="91985" y="184120"/>
                  </a:moveTo>
                  <a:cubicBezTo>
                    <a:pt x="102388" y="184120"/>
                    <a:pt x="110825" y="192557"/>
                    <a:pt x="110825" y="202960"/>
                  </a:cubicBezTo>
                  <a:cubicBezTo>
                    <a:pt x="110825" y="213364"/>
                    <a:pt x="102388" y="221800"/>
                    <a:pt x="91985" y="221800"/>
                  </a:cubicBezTo>
                  <a:lnTo>
                    <a:pt x="37680" y="221800"/>
                  </a:lnTo>
                  <a:lnTo>
                    <a:pt x="37680" y="276105"/>
                  </a:lnTo>
                  <a:cubicBezTo>
                    <a:pt x="37680" y="286508"/>
                    <a:pt x="29244" y="294945"/>
                    <a:pt x="18840" y="294945"/>
                  </a:cubicBezTo>
                  <a:cubicBezTo>
                    <a:pt x="8437" y="294945"/>
                    <a:pt x="0" y="286508"/>
                    <a:pt x="0" y="276105"/>
                  </a:cubicBezTo>
                  <a:lnTo>
                    <a:pt x="0" y="202960"/>
                  </a:lnTo>
                  <a:cubicBezTo>
                    <a:pt x="0" y="192557"/>
                    <a:pt x="8437" y="184120"/>
                    <a:pt x="18840" y="184120"/>
                  </a:cubicBezTo>
                  <a:close/>
                  <a:moveTo>
                    <a:pt x="258226" y="184120"/>
                  </a:moveTo>
                  <a:cubicBezTo>
                    <a:pt x="268629" y="184120"/>
                    <a:pt x="277066" y="192557"/>
                    <a:pt x="277066" y="202960"/>
                  </a:cubicBezTo>
                  <a:cubicBezTo>
                    <a:pt x="277066" y="213364"/>
                    <a:pt x="268629" y="221800"/>
                    <a:pt x="258226" y="221800"/>
                  </a:cubicBezTo>
                  <a:lnTo>
                    <a:pt x="203921" y="221800"/>
                  </a:lnTo>
                  <a:lnTo>
                    <a:pt x="203921" y="276105"/>
                  </a:lnTo>
                  <a:cubicBezTo>
                    <a:pt x="203921" y="286508"/>
                    <a:pt x="195485" y="294945"/>
                    <a:pt x="185081" y="294945"/>
                  </a:cubicBezTo>
                  <a:cubicBezTo>
                    <a:pt x="174678" y="294945"/>
                    <a:pt x="166241" y="286508"/>
                    <a:pt x="166241" y="276105"/>
                  </a:cubicBezTo>
                  <a:lnTo>
                    <a:pt x="166241" y="202960"/>
                  </a:lnTo>
                  <a:cubicBezTo>
                    <a:pt x="166241" y="192557"/>
                    <a:pt x="174678" y="184120"/>
                    <a:pt x="185081" y="184120"/>
                  </a:cubicBezTo>
                  <a:close/>
                  <a:moveTo>
                    <a:pt x="91985" y="736477"/>
                  </a:moveTo>
                  <a:cubicBezTo>
                    <a:pt x="102388" y="736477"/>
                    <a:pt x="110825" y="744914"/>
                    <a:pt x="110825" y="755317"/>
                  </a:cubicBezTo>
                  <a:cubicBezTo>
                    <a:pt x="110825" y="765721"/>
                    <a:pt x="102388" y="774157"/>
                    <a:pt x="91985" y="774157"/>
                  </a:cubicBezTo>
                  <a:lnTo>
                    <a:pt x="37680" y="774157"/>
                  </a:lnTo>
                  <a:lnTo>
                    <a:pt x="37680" y="828462"/>
                  </a:lnTo>
                  <a:cubicBezTo>
                    <a:pt x="37680" y="838865"/>
                    <a:pt x="29244" y="847302"/>
                    <a:pt x="18840" y="847302"/>
                  </a:cubicBezTo>
                  <a:cubicBezTo>
                    <a:pt x="8437" y="847302"/>
                    <a:pt x="0" y="838865"/>
                    <a:pt x="0" y="828462"/>
                  </a:cubicBezTo>
                  <a:lnTo>
                    <a:pt x="0" y="755317"/>
                  </a:lnTo>
                  <a:cubicBezTo>
                    <a:pt x="0" y="744914"/>
                    <a:pt x="8437" y="736477"/>
                    <a:pt x="18840" y="736477"/>
                  </a:cubicBezTo>
                  <a:close/>
                  <a:moveTo>
                    <a:pt x="91985" y="368240"/>
                  </a:moveTo>
                  <a:cubicBezTo>
                    <a:pt x="102388" y="368240"/>
                    <a:pt x="110825" y="376677"/>
                    <a:pt x="110825" y="387081"/>
                  </a:cubicBezTo>
                  <a:cubicBezTo>
                    <a:pt x="110825" y="397484"/>
                    <a:pt x="102388" y="405921"/>
                    <a:pt x="91985" y="405921"/>
                  </a:cubicBezTo>
                  <a:lnTo>
                    <a:pt x="37680" y="405921"/>
                  </a:lnTo>
                  <a:lnTo>
                    <a:pt x="37680" y="460221"/>
                  </a:lnTo>
                  <a:cubicBezTo>
                    <a:pt x="37680" y="470625"/>
                    <a:pt x="29244" y="479061"/>
                    <a:pt x="18840" y="479061"/>
                  </a:cubicBezTo>
                  <a:cubicBezTo>
                    <a:pt x="8437" y="479061"/>
                    <a:pt x="0" y="470625"/>
                    <a:pt x="0" y="460221"/>
                  </a:cubicBezTo>
                  <a:lnTo>
                    <a:pt x="0" y="387081"/>
                  </a:lnTo>
                  <a:cubicBezTo>
                    <a:pt x="0" y="376677"/>
                    <a:pt x="8437" y="368240"/>
                    <a:pt x="18840" y="368240"/>
                  </a:cubicBezTo>
                  <a:close/>
                  <a:moveTo>
                    <a:pt x="258226" y="368240"/>
                  </a:moveTo>
                  <a:cubicBezTo>
                    <a:pt x="268629" y="368240"/>
                    <a:pt x="277066" y="376677"/>
                    <a:pt x="277066" y="387081"/>
                  </a:cubicBezTo>
                  <a:cubicBezTo>
                    <a:pt x="277066" y="397484"/>
                    <a:pt x="268629" y="405921"/>
                    <a:pt x="258226" y="405921"/>
                  </a:cubicBezTo>
                  <a:lnTo>
                    <a:pt x="203921" y="405921"/>
                  </a:lnTo>
                  <a:lnTo>
                    <a:pt x="203921" y="460221"/>
                  </a:lnTo>
                  <a:cubicBezTo>
                    <a:pt x="203921" y="470625"/>
                    <a:pt x="195485" y="479061"/>
                    <a:pt x="185081" y="479061"/>
                  </a:cubicBezTo>
                  <a:cubicBezTo>
                    <a:pt x="174678" y="479061"/>
                    <a:pt x="166241" y="470625"/>
                    <a:pt x="166241" y="460221"/>
                  </a:cubicBezTo>
                  <a:lnTo>
                    <a:pt x="166241" y="387081"/>
                  </a:lnTo>
                  <a:cubicBezTo>
                    <a:pt x="166241" y="376677"/>
                    <a:pt x="174678" y="368240"/>
                    <a:pt x="185081" y="368240"/>
                  </a:cubicBezTo>
                  <a:close/>
                  <a:moveTo>
                    <a:pt x="91985" y="552361"/>
                  </a:moveTo>
                  <a:cubicBezTo>
                    <a:pt x="102388" y="552361"/>
                    <a:pt x="110825" y="560797"/>
                    <a:pt x="110825" y="571201"/>
                  </a:cubicBezTo>
                  <a:cubicBezTo>
                    <a:pt x="110825" y="581604"/>
                    <a:pt x="102388" y="590041"/>
                    <a:pt x="91985" y="590041"/>
                  </a:cubicBezTo>
                  <a:lnTo>
                    <a:pt x="37680" y="590041"/>
                  </a:lnTo>
                  <a:lnTo>
                    <a:pt x="37680" y="644345"/>
                  </a:lnTo>
                  <a:cubicBezTo>
                    <a:pt x="37680" y="654749"/>
                    <a:pt x="29244" y="663185"/>
                    <a:pt x="18840" y="663185"/>
                  </a:cubicBezTo>
                  <a:cubicBezTo>
                    <a:pt x="8437" y="663185"/>
                    <a:pt x="0" y="654749"/>
                    <a:pt x="0" y="644345"/>
                  </a:cubicBezTo>
                  <a:lnTo>
                    <a:pt x="0" y="571201"/>
                  </a:lnTo>
                  <a:cubicBezTo>
                    <a:pt x="0" y="560797"/>
                    <a:pt x="8437" y="552361"/>
                    <a:pt x="18840" y="552361"/>
                  </a:cubicBezTo>
                  <a:close/>
                  <a:moveTo>
                    <a:pt x="258226" y="552361"/>
                  </a:moveTo>
                  <a:cubicBezTo>
                    <a:pt x="268629" y="552361"/>
                    <a:pt x="277066" y="560797"/>
                    <a:pt x="277066" y="571201"/>
                  </a:cubicBezTo>
                  <a:cubicBezTo>
                    <a:pt x="277066" y="581604"/>
                    <a:pt x="268629" y="590041"/>
                    <a:pt x="258226" y="590041"/>
                  </a:cubicBezTo>
                  <a:lnTo>
                    <a:pt x="203921" y="590041"/>
                  </a:lnTo>
                  <a:lnTo>
                    <a:pt x="203921" y="644345"/>
                  </a:lnTo>
                  <a:cubicBezTo>
                    <a:pt x="203921" y="654749"/>
                    <a:pt x="195485" y="663185"/>
                    <a:pt x="185081" y="663185"/>
                  </a:cubicBezTo>
                  <a:cubicBezTo>
                    <a:pt x="174678" y="663185"/>
                    <a:pt x="166241" y="654749"/>
                    <a:pt x="166241" y="644345"/>
                  </a:cubicBezTo>
                  <a:lnTo>
                    <a:pt x="166241" y="571201"/>
                  </a:lnTo>
                  <a:cubicBezTo>
                    <a:pt x="166241" y="560797"/>
                    <a:pt x="174678" y="552361"/>
                    <a:pt x="185081" y="552361"/>
                  </a:cubicBez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0441214" y="5362739"/>
              <a:ext cx="38671" cy="436852"/>
            </a:xfrm>
            <a:custGeom>
              <a:avLst/>
              <a:gdLst/>
              <a:ahLst/>
              <a:cxnLst/>
              <a:rect l="l" t="t" r="r" b="b"/>
              <a:pathLst>
                <a:path w="38671" h="436852" extrusionOk="0">
                  <a:moveTo>
                    <a:pt x="0" y="0"/>
                  </a:moveTo>
                  <a:lnTo>
                    <a:pt x="38671" y="0"/>
                  </a:lnTo>
                  <a:lnTo>
                    <a:pt x="38671" y="436852"/>
                  </a:lnTo>
                  <a:lnTo>
                    <a:pt x="0" y="4368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0184134" y="5512337"/>
              <a:ext cx="38671" cy="287254"/>
            </a:xfrm>
            <a:custGeom>
              <a:avLst/>
              <a:gdLst/>
              <a:ahLst/>
              <a:cxnLst/>
              <a:rect l="l" t="t" r="r" b="b"/>
              <a:pathLst>
                <a:path w="38671" h="287254" extrusionOk="0">
                  <a:moveTo>
                    <a:pt x="0" y="0"/>
                  </a:moveTo>
                  <a:lnTo>
                    <a:pt x="38671" y="0"/>
                  </a:lnTo>
                  <a:lnTo>
                    <a:pt x="38671" y="287255"/>
                  </a:lnTo>
                  <a:lnTo>
                    <a:pt x="0" y="287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927057" y="5612770"/>
              <a:ext cx="38671" cy="186821"/>
            </a:xfrm>
            <a:custGeom>
              <a:avLst/>
              <a:gdLst/>
              <a:ahLst/>
              <a:cxnLst/>
              <a:rect l="l" t="t" r="r" b="b"/>
              <a:pathLst>
                <a:path w="38671" h="186821" extrusionOk="0">
                  <a:moveTo>
                    <a:pt x="0" y="0"/>
                  </a:moveTo>
                  <a:lnTo>
                    <a:pt x="38671" y="0"/>
                  </a:lnTo>
                  <a:lnTo>
                    <a:pt x="38671" y="186822"/>
                  </a:lnTo>
                  <a:lnTo>
                    <a:pt x="0" y="186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3"/>
          <p:cNvSpPr txBox="1"/>
          <p:nvPr/>
        </p:nvSpPr>
        <p:spPr>
          <a:xfrm>
            <a:off x="1110707" y="5313997"/>
            <a:ext cx="1080043" cy="43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Clientes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ctr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Atendidos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846670" y="4704812"/>
            <a:ext cx="1486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lang="en"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XXX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3"/>
          <p:cNvCxnSpPr/>
          <p:nvPr/>
        </p:nvCxnSpPr>
        <p:spPr>
          <a:xfrm>
            <a:off x="2343150" y="4840489"/>
            <a:ext cx="0" cy="807836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grpSp>
        <p:nvGrpSpPr>
          <p:cNvPr id="145" name="Google Shape;145;p3"/>
          <p:cNvGrpSpPr/>
          <p:nvPr/>
        </p:nvGrpSpPr>
        <p:grpSpPr>
          <a:xfrm>
            <a:off x="2718226" y="4979742"/>
            <a:ext cx="487981" cy="477484"/>
            <a:chOff x="5215149" y="4280156"/>
            <a:chExt cx="1840848" cy="1862740"/>
          </a:xfrm>
        </p:grpSpPr>
        <p:pic>
          <p:nvPicPr>
            <p:cNvPr id="146" name="Google Shape;146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5960094" y="4710415"/>
              <a:ext cx="350959" cy="350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3"/>
            <p:cNvSpPr/>
            <p:nvPr/>
          </p:nvSpPr>
          <p:spPr>
            <a:xfrm>
              <a:off x="5215149" y="4280156"/>
              <a:ext cx="1596670" cy="1862740"/>
            </a:xfrm>
            <a:custGeom>
              <a:avLst/>
              <a:gdLst/>
              <a:ahLst/>
              <a:cxnLst/>
              <a:rect l="l" t="t" r="r" b="b"/>
              <a:pathLst>
                <a:path w="3657731" h="4267257" extrusionOk="0">
                  <a:moveTo>
                    <a:pt x="3650785" y="830034"/>
                  </a:moveTo>
                  <a:cubicBezTo>
                    <a:pt x="3647385" y="771673"/>
                    <a:pt x="3603933" y="723491"/>
                    <a:pt x="3546232" y="714099"/>
                  </a:cubicBezTo>
                  <a:lnTo>
                    <a:pt x="3486479" y="704202"/>
                  </a:lnTo>
                  <a:cubicBezTo>
                    <a:pt x="3228729" y="670042"/>
                    <a:pt x="2976111" y="604557"/>
                    <a:pt x="2734226" y="509197"/>
                  </a:cubicBezTo>
                  <a:cubicBezTo>
                    <a:pt x="2438776" y="379248"/>
                    <a:pt x="2159025" y="216193"/>
                    <a:pt x="1900343" y="23162"/>
                  </a:cubicBezTo>
                  <a:cubicBezTo>
                    <a:pt x="1857668" y="-7721"/>
                    <a:pt x="1799990" y="-7721"/>
                    <a:pt x="1757315" y="23162"/>
                  </a:cubicBezTo>
                  <a:cubicBezTo>
                    <a:pt x="1498659" y="216232"/>
                    <a:pt x="1218905" y="379289"/>
                    <a:pt x="923434" y="509197"/>
                  </a:cubicBezTo>
                  <a:cubicBezTo>
                    <a:pt x="681623" y="604543"/>
                    <a:pt x="429080" y="670028"/>
                    <a:pt x="171406" y="704199"/>
                  </a:cubicBezTo>
                  <a:lnTo>
                    <a:pt x="111503" y="714096"/>
                  </a:lnTo>
                  <a:cubicBezTo>
                    <a:pt x="53788" y="723464"/>
                    <a:pt x="10324" y="771661"/>
                    <a:pt x="6951" y="830034"/>
                  </a:cubicBezTo>
                  <a:cubicBezTo>
                    <a:pt x="-30315" y="1445964"/>
                    <a:pt x="82663" y="2061724"/>
                    <a:pt x="336159" y="2624306"/>
                  </a:cubicBezTo>
                  <a:cubicBezTo>
                    <a:pt x="643419" y="3293356"/>
                    <a:pt x="1139707" y="3857895"/>
                    <a:pt x="1763867" y="4248357"/>
                  </a:cubicBezTo>
                  <a:cubicBezTo>
                    <a:pt x="1803536" y="4273572"/>
                    <a:pt x="1854213" y="4273557"/>
                    <a:pt x="1893868" y="4248319"/>
                  </a:cubicBezTo>
                  <a:cubicBezTo>
                    <a:pt x="2518002" y="3857843"/>
                    <a:pt x="3014283" y="3293325"/>
                    <a:pt x="3321577" y="2624307"/>
                  </a:cubicBezTo>
                  <a:cubicBezTo>
                    <a:pt x="3575059" y="2061720"/>
                    <a:pt x="3688036" y="1445964"/>
                    <a:pt x="3650785" y="830034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D8D8D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381468" y="4479705"/>
              <a:ext cx="1264034" cy="1463614"/>
            </a:xfrm>
            <a:custGeom>
              <a:avLst/>
              <a:gdLst/>
              <a:ahLst/>
              <a:cxnLst/>
              <a:rect l="l" t="t" r="r" b="b"/>
              <a:pathLst>
                <a:path w="2895712" h="3352919" extrusionOk="0">
                  <a:moveTo>
                    <a:pt x="2890261" y="661512"/>
                  </a:moveTo>
                  <a:lnTo>
                    <a:pt x="2890261" y="661475"/>
                  </a:lnTo>
                  <a:cubicBezTo>
                    <a:pt x="2887079" y="608152"/>
                    <a:pt x="2847304" y="564186"/>
                    <a:pt x="2794565" y="555695"/>
                  </a:cubicBezTo>
                  <a:cubicBezTo>
                    <a:pt x="2578228" y="528889"/>
                    <a:pt x="2365984" y="475710"/>
                    <a:pt x="2162566" y="397343"/>
                  </a:cubicBezTo>
                  <a:cubicBezTo>
                    <a:pt x="1932602" y="296831"/>
                    <a:pt x="1714767" y="170589"/>
                    <a:pt x="1513228" y="21030"/>
                  </a:cubicBezTo>
                  <a:cubicBezTo>
                    <a:pt x="1474129" y="-7038"/>
                    <a:pt x="1421474" y="-7007"/>
                    <a:pt x="1382407" y="21107"/>
                  </a:cubicBezTo>
                  <a:cubicBezTo>
                    <a:pt x="1180843" y="170606"/>
                    <a:pt x="963012" y="296821"/>
                    <a:pt x="733071" y="397344"/>
                  </a:cubicBezTo>
                  <a:cubicBezTo>
                    <a:pt x="544858" y="471010"/>
                    <a:pt x="348412" y="521596"/>
                    <a:pt x="148028" y="547994"/>
                  </a:cubicBezTo>
                  <a:lnTo>
                    <a:pt x="101148" y="555695"/>
                  </a:lnTo>
                  <a:cubicBezTo>
                    <a:pt x="48399" y="564193"/>
                    <a:pt x="8622" y="608177"/>
                    <a:pt x="5451" y="661512"/>
                  </a:cubicBezTo>
                  <a:cubicBezTo>
                    <a:pt x="-23826" y="1143557"/>
                    <a:pt x="65150" y="1625453"/>
                    <a:pt x="264636" y="2065259"/>
                  </a:cubicBezTo>
                  <a:cubicBezTo>
                    <a:pt x="507233" y="2589383"/>
                    <a:pt x="897914" y="3031051"/>
                    <a:pt x="1388510" y="3335805"/>
                  </a:cubicBezTo>
                  <a:cubicBezTo>
                    <a:pt x="1424836" y="3358652"/>
                    <a:pt x="1471051" y="3358622"/>
                    <a:pt x="1507349" y="3335729"/>
                  </a:cubicBezTo>
                  <a:cubicBezTo>
                    <a:pt x="1997876" y="3030970"/>
                    <a:pt x="2388504" y="2589333"/>
                    <a:pt x="2631077" y="2065259"/>
                  </a:cubicBezTo>
                  <a:cubicBezTo>
                    <a:pt x="2830563" y="1625453"/>
                    <a:pt x="2919539" y="1143557"/>
                    <a:pt x="2890262" y="6615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442598" y="4943705"/>
              <a:ext cx="243910" cy="579135"/>
            </a:xfrm>
            <a:custGeom>
              <a:avLst/>
              <a:gdLst/>
              <a:ahLst/>
              <a:cxnLst/>
              <a:rect l="l" t="t" r="r" b="b"/>
              <a:pathLst>
                <a:path w="558761" h="1326710" extrusionOk="0">
                  <a:moveTo>
                    <a:pt x="418111" y="1291142"/>
                  </a:moveTo>
                  <a:cubicBezTo>
                    <a:pt x="191156" y="924792"/>
                    <a:pt x="48491" y="512566"/>
                    <a:pt x="439" y="84300"/>
                  </a:cubicBezTo>
                  <a:cubicBezTo>
                    <a:pt x="-4040" y="42465"/>
                    <a:pt x="26242" y="4919"/>
                    <a:pt x="68077" y="439"/>
                  </a:cubicBezTo>
                  <a:cubicBezTo>
                    <a:pt x="109520" y="-3999"/>
                    <a:pt x="146835" y="25691"/>
                    <a:pt x="151824" y="67070"/>
                  </a:cubicBezTo>
                  <a:cubicBezTo>
                    <a:pt x="197390" y="472889"/>
                    <a:pt x="332549" y="863514"/>
                    <a:pt x="547530" y="1210714"/>
                  </a:cubicBezTo>
                  <a:cubicBezTo>
                    <a:pt x="569510" y="1246595"/>
                    <a:pt x="558241" y="1293501"/>
                    <a:pt x="522360" y="1315480"/>
                  </a:cubicBezTo>
                  <a:cubicBezTo>
                    <a:pt x="486805" y="1337260"/>
                    <a:pt x="440347" y="1326414"/>
                    <a:pt x="418111" y="129114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5F4F2"/>
                </a:gs>
                <a:gs pos="100000">
                  <a:srgbClr val="ECE9E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687313" y="5545827"/>
              <a:ext cx="66526" cy="66526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389" y="77530"/>
                  </a:moveTo>
                  <a:cubicBezTo>
                    <a:pt x="151654" y="119608"/>
                    <a:pt x="116948" y="153123"/>
                    <a:pt x="74870" y="152389"/>
                  </a:cubicBezTo>
                  <a:cubicBezTo>
                    <a:pt x="32793" y="151654"/>
                    <a:pt x="-723" y="116948"/>
                    <a:pt x="12" y="74870"/>
                  </a:cubicBezTo>
                  <a:cubicBezTo>
                    <a:pt x="746" y="32793"/>
                    <a:pt x="35452" y="-723"/>
                    <a:pt x="77530" y="12"/>
                  </a:cubicBezTo>
                  <a:cubicBezTo>
                    <a:pt x="119608" y="746"/>
                    <a:pt x="153123" y="35453"/>
                    <a:pt x="152388" y="7753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5F4F2"/>
                </a:gs>
                <a:gs pos="100000">
                  <a:srgbClr val="ECE9E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601755" y="5583081"/>
              <a:ext cx="454242" cy="454277"/>
            </a:xfrm>
            <a:custGeom>
              <a:avLst/>
              <a:gdLst/>
              <a:ahLst/>
              <a:cxnLst/>
              <a:rect l="l" t="t" r="r" b="b"/>
              <a:pathLst>
                <a:path w="1040601" h="1040681" extrusionOk="0">
                  <a:moveTo>
                    <a:pt x="954600" y="607192"/>
                  </a:moveTo>
                  <a:lnTo>
                    <a:pt x="855588" y="607192"/>
                  </a:lnTo>
                  <a:cubicBezTo>
                    <a:pt x="847136" y="638250"/>
                    <a:pt x="834577" y="668042"/>
                    <a:pt x="818242" y="695776"/>
                  </a:cubicBezTo>
                  <a:lnTo>
                    <a:pt x="843427" y="720967"/>
                  </a:lnTo>
                  <a:lnTo>
                    <a:pt x="888591" y="766126"/>
                  </a:lnTo>
                  <a:cubicBezTo>
                    <a:pt x="922168" y="800182"/>
                    <a:pt x="921780" y="855010"/>
                    <a:pt x="887724" y="888587"/>
                  </a:cubicBezTo>
                  <a:cubicBezTo>
                    <a:pt x="854010" y="921827"/>
                    <a:pt x="799849" y="921829"/>
                    <a:pt x="766133" y="888590"/>
                  </a:cubicBezTo>
                  <a:lnTo>
                    <a:pt x="695784" y="818241"/>
                  </a:lnTo>
                  <a:cubicBezTo>
                    <a:pt x="676150" y="830242"/>
                    <a:pt x="655156" y="839864"/>
                    <a:pt x="633247" y="846902"/>
                  </a:cubicBezTo>
                  <a:cubicBezTo>
                    <a:pt x="624560" y="850375"/>
                    <a:pt x="615874" y="852978"/>
                    <a:pt x="607193" y="855585"/>
                  </a:cubicBezTo>
                  <a:lnTo>
                    <a:pt x="607193" y="954598"/>
                  </a:lnTo>
                  <a:cubicBezTo>
                    <a:pt x="606767" y="1002565"/>
                    <a:pt x="567537" y="1041104"/>
                    <a:pt x="519570" y="1040678"/>
                  </a:cubicBezTo>
                  <a:cubicBezTo>
                    <a:pt x="472205" y="1040257"/>
                    <a:pt x="433911" y="1001963"/>
                    <a:pt x="433490" y="954598"/>
                  </a:cubicBezTo>
                  <a:lnTo>
                    <a:pt x="433490" y="855585"/>
                  </a:lnTo>
                  <a:cubicBezTo>
                    <a:pt x="402430" y="847133"/>
                    <a:pt x="372637" y="834574"/>
                    <a:pt x="344900" y="818241"/>
                  </a:cubicBezTo>
                  <a:lnTo>
                    <a:pt x="274550" y="888590"/>
                  </a:lnTo>
                  <a:cubicBezTo>
                    <a:pt x="240631" y="922304"/>
                    <a:pt x="185803" y="922138"/>
                    <a:pt x="152089" y="888219"/>
                  </a:cubicBezTo>
                  <a:cubicBezTo>
                    <a:pt x="118518" y="854444"/>
                    <a:pt x="118520" y="799899"/>
                    <a:pt x="152092" y="766126"/>
                  </a:cubicBezTo>
                  <a:lnTo>
                    <a:pt x="222441" y="695776"/>
                  </a:lnTo>
                  <a:cubicBezTo>
                    <a:pt x="206106" y="668042"/>
                    <a:pt x="193547" y="638250"/>
                    <a:pt x="185095" y="607192"/>
                  </a:cubicBezTo>
                  <a:lnTo>
                    <a:pt x="86083" y="607192"/>
                  </a:lnTo>
                  <a:cubicBezTo>
                    <a:pt x="38117" y="606766"/>
                    <a:pt x="-423" y="567535"/>
                    <a:pt x="4" y="519568"/>
                  </a:cubicBezTo>
                  <a:cubicBezTo>
                    <a:pt x="424" y="472203"/>
                    <a:pt x="38718" y="433909"/>
                    <a:pt x="86083" y="433488"/>
                  </a:cubicBezTo>
                  <a:lnTo>
                    <a:pt x="185095" y="433488"/>
                  </a:lnTo>
                  <a:cubicBezTo>
                    <a:pt x="193548" y="402428"/>
                    <a:pt x="206107" y="372635"/>
                    <a:pt x="222441" y="344898"/>
                  </a:cubicBezTo>
                  <a:lnTo>
                    <a:pt x="152092" y="274548"/>
                  </a:lnTo>
                  <a:cubicBezTo>
                    <a:pt x="118559" y="240449"/>
                    <a:pt x="119018" y="185622"/>
                    <a:pt x="153118" y="152089"/>
                  </a:cubicBezTo>
                  <a:cubicBezTo>
                    <a:pt x="186814" y="118953"/>
                    <a:pt x="240855" y="118953"/>
                    <a:pt x="274550" y="152089"/>
                  </a:cubicBezTo>
                  <a:lnTo>
                    <a:pt x="344900" y="222440"/>
                  </a:lnTo>
                  <a:cubicBezTo>
                    <a:pt x="372637" y="206106"/>
                    <a:pt x="402430" y="193546"/>
                    <a:pt x="433490" y="185094"/>
                  </a:cubicBezTo>
                  <a:lnTo>
                    <a:pt x="433490" y="86083"/>
                  </a:lnTo>
                  <a:cubicBezTo>
                    <a:pt x="433916" y="38117"/>
                    <a:pt x="473146" y="-423"/>
                    <a:pt x="521113" y="4"/>
                  </a:cubicBezTo>
                  <a:cubicBezTo>
                    <a:pt x="568478" y="424"/>
                    <a:pt x="606772" y="38718"/>
                    <a:pt x="607193" y="86083"/>
                  </a:cubicBezTo>
                  <a:lnTo>
                    <a:pt x="607193" y="185095"/>
                  </a:lnTo>
                  <a:cubicBezTo>
                    <a:pt x="615876" y="187698"/>
                    <a:pt x="624567" y="190306"/>
                    <a:pt x="633247" y="193779"/>
                  </a:cubicBezTo>
                  <a:cubicBezTo>
                    <a:pt x="655157" y="200817"/>
                    <a:pt x="676150" y="210439"/>
                    <a:pt x="695784" y="222441"/>
                  </a:cubicBezTo>
                  <a:lnTo>
                    <a:pt x="766133" y="152091"/>
                  </a:lnTo>
                  <a:cubicBezTo>
                    <a:pt x="800209" y="118535"/>
                    <a:pt x="855035" y="118956"/>
                    <a:pt x="888591" y="153031"/>
                  </a:cubicBezTo>
                  <a:cubicBezTo>
                    <a:pt x="921784" y="186737"/>
                    <a:pt x="921784" y="240843"/>
                    <a:pt x="888591" y="274550"/>
                  </a:cubicBezTo>
                  <a:lnTo>
                    <a:pt x="818242" y="344899"/>
                  </a:lnTo>
                  <a:cubicBezTo>
                    <a:pt x="834576" y="372637"/>
                    <a:pt x="847136" y="402430"/>
                    <a:pt x="855588" y="433490"/>
                  </a:cubicBezTo>
                  <a:lnTo>
                    <a:pt x="954600" y="433490"/>
                  </a:lnTo>
                  <a:cubicBezTo>
                    <a:pt x="1002566" y="433961"/>
                    <a:pt x="1041068" y="473228"/>
                    <a:pt x="1040597" y="521194"/>
                  </a:cubicBezTo>
                  <a:cubicBezTo>
                    <a:pt x="1040132" y="568495"/>
                    <a:pt x="1001901" y="606727"/>
                    <a:pt x="954600" y="60719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750251" y="5731822"/>
              <a:ext cx="56879" cy="56879"/>
            </a:xfrm>
            <a:custGeom>
              <a:avLst/>
              <a:gdLst/>
              <a:ahLst/>
              <a:cxnLst/>
              <a:rect l="l" t="t" r="r" b="b"/>
              <a:pathLst>
                <a:path w="130301" h="130301" extrusionOk="0">
                  <a:moveTo>
                    <a:pt x="130302" y="65151"/>
                  </a:moveTo>
                  <a:cubicBezTo>
                    <a:pt x="130302" y="101133"/>
                    <a:pt x="101133" y="130302"/>
                    <a:pt x="65151" y="130302"/>
                  </a:cubicBezTo>
                  <a:cubicBezTo>
                    <a:pt x="29169" y="130302"/>
                    <a:pt x="0" y="101133"/>
                    <a:pt x="0" y="65151"/>
                  </a:cubicBezTo>
                  <a:cubicBezTo>
                    <a:pt x="0" y="29169"/>
                    <a:pt x="29169" y="0"/>
                    <a:pt x="65151" y="0"/>
                  </a:cubicBezTo>
                  <a:cubicBezTo>
                    <a:pt x="101133" y="0"/>
                    <a:pt x="130302" y="29169"/>
                    <a:pt x="130302" y="65151"/>
                  </a:cubicBezTo>
                  <a:close/>
                </a:path>
              </a:pathLst>
            </a:custGeom>
            <a:gradFill>
              <a:gsLst>
                <a:gs pos="0">
                  <a:srgbClr val="F5F7FA"/>
                </a:gs>
                <a:gs pos="50000">
                  <a:srgbClr val="D6DEEA"/>
                </a:gs>
                <a:gs pos="100000">
                  <a:srgbClr val="B8C6DB"/>
                </a:gs>
              </a:gsLst>
              <a:lin ang="270142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778691" y="5842820"/>
              <a:ext cx="56879" cy="56879"/>
            </a:xfrm>
            <a:custGeom>
              <a:avLst/>
              <a:gdLst/>
              <a:ahLst/>
              <a:cxnLst/>
              <a:rect l="l" t="t" r="r" b="b"/>
              <a:pathLst>
                <a:path w="130301" h="130301" extrusionOk="0">
                  <a:moveTo>
                    <a:pt x="130302" y="65151"/>
                  </a:moveTo>
                  <a:cubicBezTo>
                    <a:pt x="130302" y="101133"/>
                    <a:pt x="101133" y="130302"/>
                    <a:pt x="65151" y="130302"/>
                  </a:cubicBezTo>
                  <a:cubicBezTo>
                    <a:pt x="29169" y="130302"/>
                    <a:pt x="0" y="101133"/>
                    <a:pt x="0" y="65151"/>
                  </a:cubicBezTo>
                  <a:cubicBezTo>
                    <a:pt x="0" y="29169"/>
                    <a:pt x="29169" y="0"/>
                    <a:pt x="65151" y="0"/>
                  </a:cubicBezTo>
                  <a:cubicBezTo>
                    <a:pt x="101133" y="0"/>
                    <a:pt x="130302" y="29169"/>
                    <a:pt x="130302" y="65151"/>
                  </a:cubicBezTo>
                  <a:close/>
                </a:path>
              </a:pathLst>
            </a:custGeom>
            <a:gradFill>
              <a:gsLst>
                <a:gs pos="0">
                  <a:srgbClr val="F5F7FA"/>
                </a:gs>
                <a:gs pos="50000">
                  <a:srgbClr val="D6DEEA"/>
                </a:gs>
                <a:gs pos="100000">
                  <a:srgbClr val="B8C6D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871527" y="5760262"/>
              <a:ext cx="56879" cy="56879"/>
            </a:xfrm>
            <a:custGeom>
              <a:avLst/>
              <a:gdLst/>
              <a:ahLst/>
              <a:cxnLst/>
              <a:rect l="l" t="t" r="r" b="b"/>
              <a:pathLst>
                <a:path w="130301" h="130301" extrusionOk="0">
                  <a:moveTo>
                    <a:pt x="130302" y="65151"/>
                  </a:moveTo>
                  <a:cubicBezTo>
                    <a:pt x="130302" y="101133"/>
                    <a:pt x="101133" y="130302"/>
                    <a:pt x="65151" y="130302"/>
                  </a:cubicBezTo>
                  <a:cubicBezTo>
                    <a:pt x="29169" y="130302"/>
                    <a:pt x="0" y="101133"/>
                    <a:pt x="0" y="65151"/>
                  </a:cubicBezTo>
                  <a:cubicBezTo>
                    <a:pt x="0" y="29169"/>
                    <a:pt x="29169" y="0"/>
                    <a:pt x="65151" y="0"/>
                  </a:cubicBezTo>
                  <a:cubicBezTo>
                    <a:pt x="101133" y="0"/>
                    <a:pt x="130302" y="29169"/>
                    <a:pt x="130302" y="65151"/>
                  </a:cubicBezTo>
                  <a:close/>
                </a:path>
              </a:pathLst>
            </a:custGeom>
            <a:gradFill>
              <a:gsLst>
                <a:gs pos="0">
                  <a:srgbClr val="F5F7FA"/>
                </a:gs>
                <a:gs pos="50000">
                  <a:srgbClr val="D6DEEA"/>
                </a:gs>
                <a:gs pos="100000">
                  <a:srgbClr val="B8C6D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745557" y="4324025"/>
              <a:ext cx="100297" cy="102594"/>
            </a:xfrm>
            <a:custGeom>
              <a:avLst/>
              <a:gdLst/>
              <a:ahLst/>
              <a:cxnLst/>
              <a:rect l="l" t="t" r="r" b="b"/>
              <a:pathLst>
                <a:path w="229766" h="235028" extrusionOk="0">
                  <a:moveTo>
                    <a:pt x="20132" y="107176"/>
                  </a:moveTo>
                  <a:lnTo>
                    <a:pt x="98267" y="23720"/>
                  </a:lnTo>
                  <a:cubicBezTo>
                    <a:pt x="127271" y="-6801"/>
                    <a:pt x="175525" y="-8031"/>
                    <a:pt x="206046" y="20973"/>
                  </a:cubicBezTo>
                  <a:cubicBezTo>
                    <a:pt x="236238" y="49665"/>
                    <a:pt x="237816" y="97276"/>
                    <a:pt x="209589" y="127902"/>
                  </a:cubicBezTo>
                  <a:lnTo>
                    <a:pt x="131456" y="211354"/>
                  </a:lnTo>
                  <a:cubicBezTo>
                    <a:pt x="102426" y="241850"/>
                    <a:pt x="54171" y="243040"/>
                    <a:pt x="23675" y="214012"/>
                  </a:cubicBezTo>
                  <a:cubicBezTo>
                    <a:pt x="-6457" y="185331"/>
                    <a:pt x="-8033" y="137790"/>
                    <a:pt x="20132" y="10717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335243" y="5457905"/>
              <a:ext cx="146959" cy="127354"/>
            </a:xfrm>
            <a:custGeom>
              <a:avLst/>
              <a:gdLst/>
              <a:ahLst/>
              <a:cxnLst/>
              <a:rect l="l" t="t" r="r" b="b"/>
              <a:pathLst>
                <a:path w="336660" h="291748" extrusionOk="0">
                  <a:moveTo>
                    <a:pt x="214469" y="276304"/>
                  </a:moveTo>
                  <a:lnTo>
                    <a:pt x="30218" y="136963"/>
                  </a:lnTo>
                  <a:cubicBezTo>
                    <a:pt x="-3339" y="111566"/>
                    <a:pt x="-9953" y="63774"/>
                    <a:pt x="15445" y="30218"/>
                  </a:cubicBezTo>
                  <a:cubicBezTo>
                    <a:pt x="40843" y="-3339"/>
                    <a:pt x="88634" y="-9953"/>
                    <a:pt x="122191" y="15445"/>
                  </a:cubicBezTo>
                  <a:lnTo>
                    <a:pt x="306443" y="154785"/>
                  </a:lnTo>
                  <a:cubicBezTo>
                    <a:pt x="339999" y="180183"/>
                    <a:pt x="346613" y="227974"/>
                    <a:pt x="321215" y="261531"/>
                  </a:cubicBezTo>
                  <a:cubicBezTo>
                    <a:pt x="295817" y="295087"/>
                    <a:pt x="248026" y="301701"/>
                    <a:pt x="214470" y="27630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147620" y="5315953"/>
              <a:ext cx="146688" cy="127150"/>
            </a:xfrm>
            <a:custGeom>
              <a:avLst/>
              <a:gdLst/>
              <a:ahLst/>
              <a:cxnLst/>
              <a:rect l="l" t="t" r="r" b="b"/>
              <a:pathLst>
                <a:path w="336041" h="291281" extrusionOk="0">
                  <a:moveTo>
                    <a:pt x="214470" y="276304"/>
                  </a:moveTo>
                  <a:lnTo>
                    <a:pt x="30218" y="136963"/>
                  </a:lnTo>
                  <a:cubicBezTo>
                    <a:pt x="-3339" y="111566"/>
                    <a:pt x="-9953" y="63774"/>
                    <a:pt x="15445" y="30218"/>
                  </a:cubicBezTo>
                  <a:cubicBezTo>
                    <a:pt x="40843" y="-3339"/>
                    <a:pt x="88634" y="-9953"/>
                    <a:pt x="122191" y="15445"/>
                  </a:cubicBezTo>
                  <a:lnTo>
                    <a:pt x="306443" y="154786"/>
                  </a:lnTo>
                  <a:cubicBezTo>
                    <a:pt x="339739" y="180527"/>
                    <a:pt x="345863" y="228386"/>
                    <a:pt x="320122" y="261683"/>
                  </a:cubicBezTo>
                  <a:cubicBezTo>
                    <a:pt x="294753" y="294498"/>
                    <a:pt x="247797" y="300996"/>
                    <a:pt x="214469" y="27630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006207" y="5147728"/>
              <a:ext cx="100662" cy="153587"/>
            </a:xfrm>
            <a:custGeom>
              <a:avLst/>
              <a:gdLst/>
              <a:ahLst/>
              <a:cxnLst/>
              <a:rect l="l" t="t" r="r" b="b"/>
              <a:pathLst>
                <a:path w="230602" h="351844" extrusionOk="0">
                  <a:moveTo>
                    <a:pt x="108535" y="336493"/>
                  </a:moveTo>
                  <a:cubicBezTo>
                    <a:pt x="8542" y="275074"/>
                    <a:pt x="-28381" y="147711"/>
                    <a:pt x="23256" y="42334"/>
                  </a:cubicBezTo>
                  <a:cubicBezTo>
                    <a:pt x="41959" y="4645"/>
                    <a:pt x="87674" y="-10745"/>
                    <a:pt x="125362" y="7958"/>
                  </a:cubicBezTo>
                  <a:cubicBezTo>
                    <a:pt x="162700" y="26487"/>
                    <a:pt x="178214" y="71583"/>
                    <a:pt x="160178" y="109161"/>
                  </a:cubicBezTo>
                  <a:cubicBezTo>
                    <a:pt x="155154" y="119571"/>
                    <a:pt x="152534" y="130978"/>
                    <a:pt x="152514" y="142537"/>
                  </a:cubicBezTo>
                  <a:cubicBezTo>
                    <a:pt x="152481" y="161237"/>
                    <a:pt x="159343" y="179292"/>
                    <a:pt x="171787" y="193250"/>
                  </a:cubicBezTo>
                  <a:lnTo>
                    <a:pt x="200514" y="214979"/>
                  </a:lnTo>
                  <a:cubicBezTo>
                    <a:pt x="234016" y="240449"/>
                    <a:pt x="240528" y="288254"/>
                    <a:pt x="215059" y="321756"/>
                  </a:cubicBezTo>
                  <a:cubicBezTo>
                    <a:pt x="189664" y="355160"/>
                    <a:pt x="142044" y="361747"/>
                    <a:pt x="108535" y="33649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102573" y="4974138"/>
              <a:ext cx="135122" cy="139843"/>
            </a:xfrm>
            <a:custGeom>
              <a:avLst/>
              <a:gdLst/>
              <a:ahLst/>
              <a:cxnLst/>
              <a:rect l="l" t="t" r="r" b="b"/>
              <a:pathLst>
                <a:path w="309545" h="320359" extrusionOk="0">
                  <a:moveTo>
                    <a:pt x="20308" y="192354"/>
                  </a:moveTo>
                  <a:lnTo>
                    <a:pt x="178140" y="23658"/>
                  </a:lnTo>
                  <a:cubicBezTo>
                    <a:pt x="207165" y="-6825"/>
                    <a:pt x="255405" y="-8006"/>
                    <a:pt x="285887" y="21019"/>
                  </a:cubicBezTo>
                  <a:cubicBezTo>
                    <a:pt x="315982" y="49674"/>
                    <a:pt x="317573" y="97157"/>
                    <a:pt x="289464" y="127763"/>
                  </a:cubicBezTo>
                  <a:lnTo>
                    <a:pt x="131632" y="296459"/>
                  </a:lnTo>
                  <a:cubicBezTo>
                    <a:pt x="102743" y="327068"/>
                    <a:pt x="54510" y="328462"/>
                    <a:pt x="23901" y="299573"/>
                  </a:cubicBezTo>
                  <a:cubicBezTo>
                    <a:pt x="-6509" y="270871"/>
                    <a:pt x="-8112" y="223027"/>
                    <a:pt x="20308" y="19235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263357" y="4802255"/>
              <a:ext cx="135125" cy="139845"/>
            </a:xfrm>
            <a:custGeom>
              <a:avLst/>
              <a:gdLst/>
              <a:ahLst/>
              <a:cxnLst/>
              <a:rect l="l" t="t" r="r" b="b"/>
              <a:pathLst>
                <a:path w="309550" h="320364" extrusionOk="0">
                  <a:moveTo>
                    <a:pt x="20180" y="192497"/>
                  </a:moveTo>
                  <a:lnTo>
                    <a:pt x="178012" y="23800"/>
                  </a:lnTo>
                  <a:cubicBezTo>
                    <a:pt x="206957" y="-6756"/>
                    <a:pt x="255193" y="-8063"/>
                    <a:pt x="285750" y="20882"/>
                  </a:cubicBezTo>
                  <a:cubicBezTo>
                    <a:pt x="316030" y="49565"/>
                    <a:pt x="317628" y="97260"/>
                    <a:pt x="289336" y="127906"/>
                  </a:cubicBezTo>
                  <a:lnTo>
                    <a:pt x="131500" y="296603"/>
                  </a:lnTo>
                  <a:cubicBezTo>
                    <a:pt x="102534" y="327139"/>
                    <a:pt x="54298" y="328412"/>
                    <a:pt x="23762" y="299446"/>
                  </a:cubicBezTo>
                  <a:cubicBezTo>
                    <a:pt x="-6469" y="270770"/>
                    <a:pt x="-8064" y="223132"/>
                    <a:pt x="20180" y="19249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424027" y="4630469"/>
              <a:ext cx="135149" cy="139872"/>
            </a:xfrm>
            <a:custGeom>
              <a:avLst/>
              <a:gdLst/>
              <a:ahLst/>
              <a:cxnLst/>
              <a:rect l="l" t="t" r="r" b="b"/>
              <a:pathLst>
                <a:path w="309605" h="320425" extrusionOk="0">
                  <a:moveTo>
                    <a:pt x="20308" y="192420"/>
                  </a:moveTo>
                  <a:lnTo>
                    <a:pt x="178140" y="23723"/>
                  </a:lnTo>
                  <a:cubicBezTo>
                    <a:pt x="207129" y="-6793"/>
                    <a:pt x="255367" y="-8032"/>
                    <a:pt x="285883" y="20956"/>
                  </a:cubicBezTo>
                  <a:cubicBezTo>
                    <a:pt x="316062" y="49624"/>
                    <a:pt x="317656" y="97204"/>
                    <a:pt x="289464" y="127828"/>
                  </a:cubicBezTo>
                  <a:lnTo>
                    <a:pt x="131632" y="296525"/>
                  </a:lnTo>
                  <a:cubicBezTo>
                    <a:pt x="102742" y="327134"/>
                    <a:pt x="54510" y="328528"/>
                    <a:pt x="23901" y="299639"/>
                  </a:cubicBezTo>
                  <a:cubicBezTo>
                    <a:pt x="-6509" y="270937"/>
                    <a:pt x="-8112" y="223093"/>
                    <a:pt x="20308" y="19242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584648" y="4458650"/>
              <a:ext cx="135252" cy="139984"/>
            </a:xfrm>
            <a:custGeom>
              <a:avLst/>
              <a:gdLst/>
              <a:ahLst/>
              <a:cxnLst/>
              <a:rect l="l" t="t" r="r" b="b"/>
              <a:pathLst>
                <a:path w="309843" h="320682" extrusionOk="0">
                  <a:moveTo>
                    <a:pt x="20546" y="192420"/>
                  </a:moveTo>
                  <a:lnTo>
                    <a:pt x="178377" y="23723"/>
                  </a:lnTo>
                  <a:cubicBezTo>
                    <a:pt x="207366" y="-6793"/>
                    <a:pt x="255604" y="-8032"/>
                    <a:pt x="286120" y="20956"/>
                  </a:cubicBezTo>
                  <a:cubicBezTo>
                    <a:pt x="316300" y="49624"/>
                    <a:pt x="317894" y="97204"/>
                    <a:pt x="289701" y="127828"/>
                  </a:cubicBezTo>
                  <a:lnTo>
                    <a:pt x="131874" y="296524"/>
                  </a:lnTo>
                  <a:cubicBezTo>
                    <a:pt x="103127" y="327267"/>
                    <a:pt x="54900" y="328884"/>
                    <a:pt x="24158" y="300136"/>
                  </a:cubicBezTo>
                  <a:cubicBezTo>
                    <a:pt x="-6584" y="271389"/>
                    <a:pt x="-8202" y="223162"/>
                    <a:pt x="20546" y="19242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522997" y="5599938"/>
              <a:ext cx="106036" cy="96426"/>
            </a:xfrm>
            <a:custGeom>
              <a:avLst/>
              <a:gdLst/>
              <a:ahLst/>
              <a:cxnLst/>
              <a:rect l="l" t="t" r="r" b="b"/>
              <a:pathLst>
                <a:path w="242913" h="220897" extrusionOk="0">
                  <a:moveTo>
                    <a:pt x="121375" y="205945"/>
                  </a:moveTo>
                  <a:lnTo>
                    <a:pt x="30218" y="136963"/>
                  </a:lnTo>
                  <a:cubicBezTo>
                    <a:pt x="-3339" y="111566"/>
                    <a:pt x="-9953" y="63774"/>
                    <a:pt x="15445" y="30218"/>
                  </a:cubicBezTo>
                  <a:cubicBezTo>
                    <a:pt x="40843" y="-3339"/>
                    <a:pt x="88634" y="-9953"/>
                    <a:pt x="122191" y="15445"/>
                  </a:cubicBezTo>
                  <a:lnTo>
                    <a:pt x="213348" y="84427"/>
                  </a:lnTo>
                  <a:cubicBezTo>
                    <a:pt x="246630" y="110187"/>
                    <a:pt x="252728" y="158050"/>
                    <a:pt x="226967" y="191332"/>
                  </a:cubicBezTo>
                  <a:cubicBezTo>
                    <a:pt x="201600" y="224107"/>
                    <a:pt x="154690" y="230598"/>
                    <a:pt x="121375" y="20594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BF54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3"/>
          <p:cNvSpPr txBox="1"/>
          <p:nvPr/>
        </p:nvSpPr>
        <p:spPr>
          <a:xfrm>
            <a:off x="3433369" y="5333047"/>
            <a:ext cx="1080043" cy="42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Prêmios Emitidos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3169332" y="4819112"/>
            <a:ext cx="14862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+R$</a:t>
            </a:r>
            <a:r>
              <a:rPr lang="en" sz="2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XXX</a:t>
            </a:r>
            <a:endParaRPr sz="40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6" name="Google Shape;166;p3"/>
          <p:cNvCxnSpPr/>
          <p:nvPr/>
        </p:nvCxnSpPr>
        <p:spPr>
          <a:xfrm>
            <a:off x="4867275" y="4829360"/>
            <a:ext cx="0" cy="807836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pic>
        <p:nvPicPr>
          <p:cNvPr id="167" name="Google Shape;16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9036" y="4951037"/>
            <a:ext cx="524593" cy="50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/>
          <p:nvPr/>
        </p:nvSpPr>
        <p:spPr>
          <a:xfrm>
            <a:off x="5783871" y="5304472"/>
            <a:ext cx="1080043" cy="42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Retenção de clientes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5634134" y="4742912"/>
            <a:ext cx="14862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XX</a:t>
            </a:r>
            <a:r>
              <a:rPr lang="en" sz="3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844086" y="5305032"/>
            <a:ext cx="3244763" cy="585166"/>
          </a:xfrm>
          <a:prstGeom prst="wedgeRectCallout">
            <a:avLst>
              <a:gd name="adj1" fmla="val -43896"/>
              <a:gd name="adj2" fmla="val -106315"/>
            </a:avLst>
          </a:prstGeom>
          <a:solidFill>
            <a:srgbClr val="FFD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8940498" y="5369088"/>
            <a:ext cx="2962200" cy="486672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r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400" b="1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Dica: </a:t>
            </a:r>
            <a:r>
              <a:rPr lang="en" sz="1400" b="0" i="0" u="none" strike="noStrike" cap="non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Inclua os logos de seus clientes mais relevantes aqui  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3" descr="Luces encendidas con rellen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0498" y="5404456"/>
            <a:ext cx="39052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1b41a2c3c_0_25"/>
          <p:cNvSpPr/>
          <p:nvPr/>
        </p:nvSpPr>
        <p:spPr>
          <a:xfrm>
            <a:off x="0" y="4365339"/>
            <a:ext cx="7162800" cy="1440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e1b41a2c3c_0_25"/>
          <p:cNvSpPr txBox="1">
            <a:spLocks noGrp="1"/>
          </p:cNvSpPr>
          <p:nvPr>
            <p:ph type="body" idx="4294967295"/>
          </p:nvPr>
        </p:nvSpPr>
        <p:spPr>
          <a:xfrm>
            <a:off x="314050" y="1493472"/>
            <a:ext cx="6286775" cy="238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</a:pPr>
            <a:r>
              <a:rPr lang="en" sz="14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A Latú Seguros é  a maior insurtech especializada em </a:t>
            </a:r>
            <a:r>
              <a:rPr lang="en" sz="1400" b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Seguro Cyber. </a:t>
            </a:r>
            <a:r>
              <a:rPr lang="en" sz="14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Contam com o respaldo das principais seguradoras, resseguradoras e fundos de capital de risco do mercado local e internacional.</a:t>
            </a:r>
            <a:endParaRPr sz="1400" dirty="0"/>
          </a:p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</a:pPr>
            <a:endParaRPr sz="1400" dirty="0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</a:pPr>
            <a:r>
              <a:rPr lang="en" sz="14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A sua missão é </a:t>
            </a:r>
            <a:r>
              <a:rPr lang="en" sz="1400" b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revolucionar a indústria de seguros na América Latina por meio da tecnologia</a:t>
            </a:r>
            <a:r>
              <a:rPr lang="en" sz="14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, oferecendo simplicidade, transparência, comodidade e inovação.</a:t>
            </a:r>
            <a:endParaRPr sz="1400" dirty="0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</a:pPr>
            <a:endParaRPr sz="1400" dirty="0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</a:pPr>
            <a:r>
              <a:rPr lang="en" sz="14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Sua equipe conta </a:t>
            </a:r>
            <a:r>
              <a:rPr lang="en" sz="1400" b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profissionais com ampla experiência </a:t>
            </a:r>
            <a:r>
              <a:rPr lang="en" sz="14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nas áreas de </a:t>
            </a:r>
            <a:r>
              <a:rPr lang="en" sz="1400" b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seguros, tecnologia e cibersegurança</a:t>
            </a:r>
            <a:r>
              <a:rPr lang="en" sz="14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 dirty="0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0" name="Google Shape;90;g1e1b41a2c3c_0_25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7581900" y="1203039"/>
            <a:ext cx="4553761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e1b41a2c3c_0_25"/>
          <p:cNvSpPr txBox="1"/>
          <p:nvPr/>
        </p:nvSpPr>
        <p:spPr>
          <a:xfrm>
            <a:off x="314050" y="796994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Apresentando a </a:t>
            </a:r>
            <a:r>
              <a:rPr lang="en" sz="3100" b="1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Latú Seguros</a:t>
            </a:r>
            <a:endParaRPr sz="3100" b="1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g1e1b41a2c3c_0_25"/>
          <p:cNvSpPr txBox="1"/>
          <p:nvPr/>
        </p:nvSpPr>
        <p:spPr>
          <a:xfrm>
            <a:off x="314050" y="4761470"/>
            <a:ext cx="6460929" cy="87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Levantaram mais de </a:t>
            </a:r>
            <a:r>
              <a:rPr lang="en"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R$ 35 milhões </a:t>
            </a:r>
            <a:r>
              <a:rPr lang="en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em investimento de alguns dos principais fundos de capital do mundo assim com o respaldo da Lloyd’s Lab, o maior espaço de inovação criado para acelerar e desenvolver novas soluções de seguros através de programas de tecnologia.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1e1b41a2c3c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389" y="5977479"/>
            <a:ext cx="986857" cy="32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1b41a2c3c_0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6913" y="5875872"/>
            <a:ext cx="431576" cy="5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1b41a2c3c_0_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9763" y="5977478"/>
            <a:ext cx="831526" cy="32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1b41a2c3c_0_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40106" y="6055608"/>
            <a:ext cx="585976" cy="16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e1b41a2c3c_0_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67249" y="5977013"/>
            <a:ext cx="381349" cy="3246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e1b41a2c3c_0_25"/>
          <p:cNvSpPr txBox="1"/>
          <p:nvPr/>
        </p:nvSpPr>
        <p:spPr>
          <a:xfrm>
            <a:off x="314050" y="4494824"/>
            <a:ext cx="2200550" cy="2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Solidez Financeira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e1b41a2c3c_0_25" descr="Logotip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 l="14178" t="10022" r="14969" b="18111"/>
          <a:stretch/>
        </p:blipFill>
        <p:spPr>
          <a:xfrm>
            <a:off x="5943453" y="5914761"/>
            <a:ext cx="831526" cy="405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5"/>
          <p:cNvGrpSpPr/>
          <p:nvPr/>
        </p:nvGrpSpPr>
        <p:grpSpPr>
          <a:xfrm>
            <a:off x="537063" y="4846425"/>
            <a:ext cx="2523638" cy="914400"/>
            <a:chOff x="4103319" y="5754669"/>
            <a:chExt cx="2710915" cy="914400"/>
          </a:xfrm>
        </p:grpSpPr>
        <p:sp>
          <p:nvSpPr>
            <p:cNvPr id="179" name="Google Shape;179;p5"/>
            <p:cNvSpPr/>
            <p:nvPr/>
          </p:nvSpPr>
          <p:spPr>
            <a:xfrm>
              <a:off x="4103319" y="5754669"/>
              <a:ext cx="2710915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08902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Phishing</a:t>
              </a:r>
              <a:endParaRPr sz="20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80" name="Google Shape;180;p5" descr="Fishing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2712" y="5832122"/>
              <a:ext cx="691877" cy="6918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" name="Google Shape;181;p5"/>
          <p:cNvGrpSpPr/>
          <p:nvPr/>
        </p:nvGrpSpPr>
        <p:grpSpPr>
          <a:xfrm>
            <a:off x="6157160" y="4822357"/>
            <a:ext cx="2710915" cy="914400"/>
            <a:chOff x="3060839" y="5084550"/>
            <a:chExt cx="2710915" cy="914400"/>
          </a:xfrm>
        </p:grpSpPr>
        <p:sp>
          <p:nvSpPr>
            <p:cNvPr id="182" name="Google Shape;182;p5"/>
            <p:cNvSpPr/>
            <p:nvPr/>
          </p:nvSpPr>
          <p:spPr>
            <a:xfrm>
              <a:off x="3060839" y="5084550"/>
              <a:ext cx="2710915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8572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Negação de Serviço (</a:t>
              </a:r>
              <a:r>
                <a:rPr lang="en" sz="2000" b="0" i="1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DoS</a:t>
              </a:r>
              <a:r>
                <a:rPr lang="en" sz="20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 sz="20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83" name="Google Shape;183;p5" descr="Beetle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06397" y="5207802"/>
              <a:ext cx="670146" cy="6701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p5"/>
          <p:cNvGrpSpPr/>
          <p:nvPr/>
        </p:nvGrpSpPr>
        <p:grpSpPr>
          <a:xfrm>
            <a:off x="3272611" y="4846425"/>
            <a:ext cx="2672639" cy="914400"/>
            <a:chOff x="3060839" y="5084550"/>
            <a:chExt cx="2672639" cy="914400"/>
          </a:xfrm>
        </p:grpSpPr>
        <p:sp>
          <p:nvSpPr>
            <p:cNvPr id="185" name="Google Shape;185;p5"/>
            <p:cNvSpPr/>
            <p:nvPr/>
          </p:nvSpPr>
          <p:spPr>
            <a:xfrm>
              <a:off x="3060839" y="5084550"/>
              <a:ext cx="2672639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8572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0" i="1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Ransomware</a:t>
              </a:r>
              <a:endParaRPr sz="2000" b="0" i="1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86" name="Google Shape;186;p5" descr="Bitcoin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26937" y="5198261"/>
              <a:ext cx="614385" cy="6143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5"/>
          <p:cNvSpPr txBox="1"/>
          <p:nvPr/>
        </p:nvSpPr>
        <p:spPr>
          <a:xfrm>
            <a:off x="314050" y="796994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 Relevância do </a:t>
            </a:r>
            <a:r>
              <a:rPr lang="en" sz="31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Risco Cibernético</a:t>
            </a:r>
            <a:endParaRPr sz="3100" b="1" i="0" u="none" strike="noStrike" cap="none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537062" y="4357421"/>
            <a:ext cx="3627367" cy="35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0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Principais Tipos de Ataque</a:t>
            </a:r>
            <a:endParaRPr sz="1600" b="0" i="0" u="none" strike="noStrike" cap="none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89" name="Google Shape;189;p5"/>
          <p:cNvGrpSpPr/>
          <p:nvPr/>
        </p:nvGrpSpPr>
        <p:grpSpPr>
          <a:xfrm>
            <a:off x="537063" y="1912713"/>
            <a:ext cx="3360238" cy="914400"/>
            <a:chOff x="1171575" y="1838870"/>
            <a:chExt cx="3360238" cy="914400"/>
          </a:xfrm>
        </p:grpSpPr>
        <p:sp>
          <p:nvSpPr>
            <p:cNvPr id="190" name="Google Shape;190;p5"/>
            <p:cNvSpPr/>
            <p:nvPr/>
          </p:nvSpPr>
          <p:spPr>
            <a:xfrm>
              <a:off x="1171575" y="1838870"/>
              <a:ext cx="3360238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0858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Foi o </a:t>
              </a:r>
              <a:r>
                <a:rPr lang="en" sz="14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aumento</a:t>
              </a: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 no número de ataques cibernéticos a </a:t>
              </a:r>
              <a:r>
                <a:rPr lang="en" sz="14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PMEs</a:t>
              </a: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.</a:t>
              </a:r>
              <a:endParaRPr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1171575" y="1972904"/>
              <a:ext cx="1093569" cy="6463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40%</a:t>
              </a:r>
              <a:endParaRPr sz="36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92" name="Google Shape;192;p5"/>
          <p:cNvGrpSpPr/>
          <p:nvPr/>
        </p:nvGrpSpPr>
        <p:grpSpPr>
          <a:xfrm>
            <a:off x="537062" y="3069895"/>
            <a:ext cx="3360239" cy="914400"/>
            <a:chOff x="1171574" y="1838870"/>
            <a:chExt cx="3360239" cy="914400"/>
          </a:xfrm>
        </p:grpSpPr>
        <p:sp>
          <p:nvSpPr>
            <p:cNvPr id="193" name="Google Shape;193;p5"/>
            <p:cNvSpPr/>
            <p:nvPr/>
          </p:nvSpPr>
          <p:spPr>
            <a:xfrm>
              <a:off x="1171575" y="1838870"/>
              <a:ext cx="3360238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0858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Dos ataques de </a:t>
              </a:r>
              <a:r>
                <a:rPr lang="en" sz="1400" b="1" i="1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Ransomware</a:t>
              </a: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 são dirigidos a </a:t>
              </a:r>
              <a:r>
                <a:rPr lang="en" sz="1400" b="1" i="1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PMEs.</a:t>
              </a:r>
              <a:endParaRPr sz="1400" b="1" i="1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1171574" y="1972904"/>
              <a:ext cx="1063112" cy="6463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" sz="36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57%</a:t>
              </a:r>
              <a:endParaRPr sz="36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95" name="Google Shape;195;p5"/>
          <p:cNvSpPr txBox="1"/>
          <p:nvPr/>
        </p:nvSpPr>
        <p:spPr>
          <a:xfrm>
            <a:off x="537062" y="1394536"/>
            <a:ext cx="3752575" cy="35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0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Somente no Brasil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5"/>
          <p:cNvGrpSpPr/>
          <p:nvPr/>
        </p:nvGrpSpPr>
        <p:grpSpPr>
          <a:xfrm>
            <a:off x="4289637" y="3069894"/>
            <a:ext cx="3360238" cy="914400"/>
            <a:chOff x="1171574" y="1838870"/>
            <a:chExt cx="3876675" cy="914400"/>
          </a:xfrm>
        </p:grpSpPr>
        <p:sp>
          <p:nvSpPr>
            <p:cNvPr id="197" name="Google Shape;197;p5"/>
            <p:cNvSpPr/>
            <p:nvPr/>
          </p:nvSpPr>
          <p:spPr>
            <a:xfrm>
              <a:off x="1171574" y="1838870"/>
              <a:ext cx="3876675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0858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O Brasil é o </a:t>
              </a:r>
              <a:r>
                <a:rPr lang="en" sz="14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segundo maior </a:t>
              </a: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destino mundial de ataques cibernéticos</a:t>
              </a:r>
              <a:endParaRPr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1437295" y="1928973"/>
              <a:ext cx="740100" cy="6003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" sz="33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2º</a:t>
              </a:r>
              <a:endParaRPr sz="33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4289710" y="1912713"/>
            <a:ext cx="3360302" cy="914400"/>
            <a:chOff x="4400651" y="1878653"/>
            <a:chExt cx="3876675" cy="914400"/>
          </a:xfrm>
        </p:grpSpPr>
        <p:sp>
          <p:nvSpPr>
            <p:cNvPr id="200" name="Google Shape;200;p5"/>
            <p:cNvSpPr/>
            <p:nvPr/>
          </p:nvSpPr>
          <p:spPr>
            <a:xfrm>
              <a:off x="4400651" y="1878653"/>
              <a:ext cx="3876675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0858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Milhões por ano </a:t>
              </a: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é o número ataques cibernéticos no Brasil</a:t>
              </a:r>
              <a:endParaRPr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4551107" y="2018789"/>
              <a:ext cx="979800" cy="5541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" sz="30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100</a:t>
              </a:r>
              <a:endParaRPr sz="30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8042211" y="1912713"/>
            <a:ext cx="3627367" cy="914400"/>
            <a:chOff x="4400651" y="1878653"/>
            <a:chExt cx="3876675" cy="914400"/>
          </a:xfrm>
        </p:grpSpPr>
        <p:sp>
          <p:nvSpPr>
            <p:cNvPr id="203" name="Google Shape;203;p5"/>
            <p:cNvSpPr/>
            <p:nvPr/>
          </p:nvSpPr>
          <p:spPr>
            <a:xfrm>
              <a:off x="4400651" y="1878653"/>
              <a:ext cx="3876675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0858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Dias </a:t>
              </a: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 é o tempo médio que empresas demoram para </a:t>
              </a:r>
              <a:r>
                <a:rPr lang="en" sz="14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detectar e recuperar-se </a:t>
              </a: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de um ataque cibernético</a:t>
              </a:r>
              <a:endParaRPr sz="14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4551113" y="2018788"/>
              <a:ext cx="963600" cy="5541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" sz="30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277</a:t>
              </a:r>
              <a:endParaRPr sz="30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8042211" y="3069894"/>
            <a:ext cx="3627367" cy="914400"/>
            <a:chOff x="4400651" y="1878653"/>
            <a:chExt cx="3876675" cy="914400"/>
          </a:xfrm>
        </p:grpSpPr>
        <p:sp>
          <p:nvSpPr>
            <p:cNvPr id="206" name="Google Shape;206;p5"/>
            <p:cNvSpPr/>
            <p:nvPr/>
          </p:nvSpPr>
          <p:spPr>
            <a:xfrm>
              <a:off x="4400651" y="1878653"/>
              <a:ext cx="3876675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0858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R$ Milhões</a:t>
              </a:r>
              <a:r>
                <a:rPr lang="en" sz="14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 foi o valor pago pelas seguradoras em 2023 em </a:t>
              </a:r>
              <a:r>
                <a:rPr lang="en" sz="14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sinistros cibernéticos</a:t>
              </a:r>
              <a:endParaRPr sz="14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4551113" y="2018788"/>
              <a:ext cx="975000" cy="5694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" sz="3100" b="1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180</a:t>
              </a:r>
              <a:endParaRPr sz="3100" b="1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08" name="Google Shape;208;p5"/>
          <p:cNvGrpSpPr/>
          <p:nvPr/>
        </p:nvGrpSpPr>
        <p:grpSpPr>
          <a:xfrm>
            <a:off x="9079985" y="4822357"/>
            <a:ext cx="2589593" cy="914400"/>
            <a:chOff x="9350097" y="5053250"/>
            <a:chExt cx="2589593" cy="914400"/>
          </a:xfrm>
        </p:grpSpPr>
        <p:sp>
          <p:nvSpPr>
            <p:cNvPr id="209" name="Google Shape;209;p5"/>
            <p:cNvSpPr/>
            <p:nvPr/>
          </p:nvSpPr>
          <p:spPr>
            <a:xfrm>
              <a:off x="9350097" y="5053250"/>
              <a:ext cx="2589593" cy="9144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8572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0" i="1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Man-in-the- Middle</a:t>
              </a:r>
              <a:endParaRPr sz="2000" b="0" i="1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10" name="Google Shape;210;p5" descr="Man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492425" y="5178031"/>
              <a:ext cx="627383" cy="6273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5"/>
          <p:cNvSpPr txBox="1"/>
          <p:nvPr/>
        </p:nvSpPr>
        <p:spPr>
          <a:xfrm>
            <a:off x="7966011" y="4030399"/>
            <a:ext cx="3627367" cy="15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r" rtl="0">
              <a:lnSpc>
                <a:spcPct val="107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Fontes: Relatórios Kasperksy; IBM; Microsoft Canaltech; SUSEP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239096" y="5870506"/>
            <a:ext cx="6466879" cy="590550"/>
          </a:xfrm>
          <a:prstGeom prst="wedgeRoundRectCallout">
            <a:avLst>
              <a:gd name="adj1" fmla="val -41306"/>
              <a:gd name="adj2" fmla="val 99597"/>
              <a:gd name="adj3" fmla="val 16667"/>
            </a:avLst>
          </a:prstGeom>
          <a:solidFill>
            <a:srgbClr val="FFD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3977386" y="5888781"/>
            <a:ext cx="560605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Dica: </a:t>
            </a:r>
            <a:r>
              <a:rPr lang="en" sz="1000" b="0" i="0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Neste ponto sugerimos fazer </a:t>
            </a:r>
            <a:r>
              <a:rPr lang="en" sz="1000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perguntas</a:t>
            </a:r>
            <a:r>
              <a:rPr lang="en" sz="1000" b="0" i="0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 de qualificação para entender a maturidade cibernética do seu cliente e conseguir realçar os pontos que sejam mais importantes para ele. 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Confira aqui algumas perguntas </a:t>
            </a:r>
            <a:r>
              <a:rPr lang="en" sz="1000" b="1" i="0" u="sng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aqui!</a:t>
            </a:r>
            <a:endParaRPr sz="1200" b="1" i="0" u="none" strike="noStrike" cap="none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5" descr="Luces encendidas con relleno sólid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12979" y="5965036"/>
            <a:ext cx="39052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/>
        </p:nvSpPr>
        <p:spPr>
          <a:xfrm>
            <a:off x="314050" y="796994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Como </a:t>
            </a:r>
            <a:r>
              <a:rPr lang="en" sz="3100" b="1" i="0" u="none" strike="noStrike" cap="none" dirty="0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endereçar </a:t>
            </a:r>
            <a:r>
              <a:rPr lang="en" sz="31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este  risco</a:t>
            </a:r>
            <a:endParaRPr sz="31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1" name="Google Shape;221;p14" descr="Open han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7130" y="2441755"/>
            <a:ext cx="4866641" cy="4866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/>
          <p:nvPr/>
        </p:nvSpPr>
        <p:spPr>
          <a:xfrm>
            <a:off x="1400176" y="2180706"/>
            <a:ext cx="9237830" cy="1445298"/>
          </a:xfrm>
          <a:prstGeom prst="roundRect">
            <a:avLst>
              <a:gd name="adj" fmla="val 5834"/>
            </a:avLst>
          </a:prstGeom>
          <a:noFill/>
          <a:ln w="76200" cap="flat" cmpd="sng">
            <a:solidFill>
              <a:srgbClr val="39BE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14"/>
          <p:cNvGrpSpPr/>
          <p:nvPr/>
        </p:nvGrpSpPr>
        <p:grpSpPr>
          <a:xfrm>
            <a:off x="1553994" y="2364966"/>
            <a:ext cx="2866006" cy="1067977"/>
            <a:chOff x="1916206" y="3865233"/>
            <a:chExt cx="2866006" cy="1067977"/>
          </a:xfrm>
        </p:grpSpPr>
        <p:sp>
          <p:nvSpPr>
            <p:cNvPr id="224" name="Google Shape;224;p14"/>
            <p:cNvSpPr/>
            <p:nvPr/>
          </p:nvSpPr>
          <p:spPr>
            <a:xfrm>
              <a:off x="1916206" y="3865233"/>
              <a:ext cx="2866006" cy="1067977"/>
            </a:xfrm>
            <a:prstGeom prst="roundRect">
              <a:avLst>
                <a:gd name="adj" fmla="val 6288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0" marR="508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0" i="0" u="none" strike="noStrike" cap="none">
                  <a:solidFill>
                    <a:srgbClr val="364F6D"/>
                  </a:solidFill>
                  <a:latin typeface="Raleway"/>
                  <a:ea typeface="Raleway"/>
                  <a:cs typeface="Raleway"/>
                  <a:sym typeface="Raleway"/>
                </a:rPr>
                <a:t>Apólice de Seguro Cyber</a:t>
              </a:r>
              <a:endParaRPr sz="16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25" name="Google Shape;225;p14" descr="Checklist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3631" y="394202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14"/>
          <p:cNvSpPr/>
          <p:nvPr/>
        </p:nvSpPr>
        <p:spPr>
          <a:xfrm>
            <a:off x="7582492" y="2347501"/>
            <a:ext cx="2866006" cy="1067977"/>
          </a:xfrm>
          <a:prstGeom prst="roundRect">
            <a:avLst>
              <a:gd name="adj" fmla="val 6288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Tecnologia de Mitigação</a:t>
            </a:r>
            <a:endParaRPr sz="14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4514435" y="2367527"/>
            <a:ext cx="2953200" cy="1068000"/>
          </a:xfrm>
          <a:prstGeom prst="roundRect">
            <a:avLst>
              <a:gd name="adj" fmla="val 6288"/>
            </a:avLst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7155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364F6D"/>
                </a:solidFill>
                <a:latin typeface="Raleway"/>
                <a:ea typeface="Raleway"/>
                <a:cs typeface="Raleway"/>
                <a:sym typeface="Raleway"/>
              </a:rPr>
              <a:t>Soluções de Cibersegurança</a:t>
            </a:r>
            <a:endParaRPr sz="1800" b="0" i="0" u="none" strike="noStrike" cap="none">
              <a:solidFill>
                <a:srgbClr val="364F6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7555" y="2519631"/>
            <a:ext cx="777697" cy="77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2088" y="2519631"/>
            <a:ext cx="704803" cy="70779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/>
        </p:nvSpPr>
        <p:spPr>
          <a:xfrm>
            <a:off x="314050" y="796994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Visão Geral do </a:t>
            </a:r>
            <a:r>
              <a:rPr lang="en" sz="3100" b="1" i="0" u="none" strike="noStrike" cap="none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Seguro Cyber</a:t>
            </a:r>
            <a:endParaRPr sz="3100" b="1" i="0" u="none" strike="noStrike" cap="none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695050" y="1513761"/>
            <a:ext cx="5257878" cy="2228060"/>
          </a:xfrm>
          <a:prstGeom prst="roundRect">
            <a:avLst>
              <a:gd name="adj" fmla="val 6288"/>
            </a:avLst>
          </a:prstGeom>
          <a:solidFill>
            <a:srgbClr val="DCE6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" sz="2000" b="1" i="0" u="none" strike="noStrike" cap="none" dirty="0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O que é?</a:t>
            </a:r>
            <a:endParaRPr sz="2000" b="1" dirty="0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É um </a:t>
            </a:r>
            <a:r>
              <a:rPr lang="en" sz="1600" b="1" i="0" u="none" strike="noStrike" cap="none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seguro</a:t>
            </a:r>
            <a:r>
              <a:rPr lang="en" sz="1600" b="0" i="0" u="none" strike="noStrike" cap="none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 que protege </a:t>
            </a:r>
            <a:r>
              <a:rPr lang="en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contra incidentes cibernéticos </a:t>
            </a:r>
            <a:r>
              <a:rPr lang="en" sz="1600" b="1" i="0" u="none" strike="noStrike" cap="none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qualquer empresa</a:t>
            </a:r>
            <a:r>
              <a:rPr lang="en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 ou suas subsidiárias que tenha alguma atividade na internet ou possua dados sensíveis.</a:t>
            </a:r>
            <a:endParaRPr sz="1600" b="1" i="0" u="none" strike="noStrike" cap="none" dirty="0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600" b="1" i="0" u="none" strike="noStrike" cap="none" dirty="0">
              <a:solidFill>
                <a:srgbClr val="364F6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6096000" y="1437618"/>
            <a:ext cx="5420202" cy="4646350"/>
          </a:xfrm>
          <a:prstGeom prst="roundRect">
            <a:avLst>
              <a:gd name="adj" fmla="val 6288"/>
            </a:avLst>
          </a:prstGeom>
          <a:solidFill>
            <a:srgbClr val="DCE6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                   Casos de uso</a:t>
            </a:r>
            <a:endParaRPr sz="1400" b="1" i="1" u="none" strike="noStrike" cap="none">
              <a:solidFill>
                <a:srgbClr val="000000"/>
              </a:solidFill>
            </a:endParaRPr>
          </a:p>
        </p:txBody>
      </p:sp>
      <p:pic>
        <p:nvPicPr>
          <p:cNvPr id="244" name="Google Shape;244;p25" descr="Umbrella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4661" y="1558567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5"/>
          <p:cNvGrpSpPr/>
          <p:nvPr/>
        </p:nvGrpSpPr>
        <p:grpSpPr>
          <a:xfrm>
            <a:off x="9065400" y="974438"/>
            <a:ext cx="3371831" cy="562787"/>
            <a:chOff x="7896225" y="5295088"/>
            <a:chExt cx="3371831" cy="562787"/>
          </a:xfrm>
        </p:grpSpPr>
        <p:sp>
          <p:nvSpPr>
            <p:cNvPr id="246" name="Google Shape;246;p25"/>
            <p:cNvSpPr/>
            <p:nvPr/>
          </p:nvSpPr>
          <p:spPr>
            <a:xfrm>
              <a:off x="7896225" y="5295088"/>
              <a:ext cx="3124200" cy="562787"/>
            </a:xfrm>
            <a:prstGeom prst="wedgeRoundRectCallout">
              <a:avLst>
                <a:gd name="adj1" fmla="val -20528"/>
                <a:gd name="adj2" fmla="val 87887"/>
                <a:gd name="adj3" fmla="val 16667"/>
              </a:avLst>
            </a:prstGeom>
            <a:solidFill>
              <a:srgbClr val="FFD0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8463356" y="5345648"/>
              <a:ext cx="2804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1" u="none" strike="noStrike" cap="none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Dica:</a:t>
              </a:r>
              <a:r>
                <a:rPr lang="en" sz="1400" b="0" i="1" u="none" strike="noStrike" cap="none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 Inclua as atividades da empresa de seu cliente </a:t>
              </a:r>
              <a:r>
                <a:rPr lang="en" sz="1400" b="1" i="1" u="sng" strike="noStrike" cap="none" dirty="0">
                  <a:solidFill>
                    <a:srgbClr val="0070C0"/>
                  </a:solidFill>
                  <a:latin typeface="Raleway"/>
                  <a:ea typeface="Raleway"/>
                  <a:cs typeface="Raleway"/>
                  <a:sym typeface="Raleway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aqui</a:t>
              </a:r>
              <a:r>
                <a:rPr lang="en" sz="1400" b="1" i="1" u="sng" strike="noStrike" cap="none" dirty="0">
                  <a:solidFill>
                    <a:srgbClr val="0070C0"/>
                  </a:solidFill>
                  <a:latin typeface="Raleway"/>
                  <a:ea typeface="Raleway"/>
                  <a:cs typeface="Raleway"/>
                  <a:sym typeface="Raleway"/>
                </a:rPr>
                <a:t>.</a:t>
              </a:r>
              <a:endParaRPr sz="1400" b="0" i="1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48" name="Google Shape;248;p25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49" name="Google Shape;249;p25"/>
          <p:cNvGrpSpPr/>
          <p:nvPr/>
        </p:nvGrpSpPr>
        <p:grpSpPr>
          <a:xfrm>
            <a:off x="7572649" y="5641135"/>
            <a:ext cx="3236831" cy="708959"/>
            <a:chOff x="1951947" y="2494543"/>
            <a:chExt cx="3236831" cy="708959"/>
          </a:xfrm>
        </p:grpSpPr>
        <p:sp>
          <p:nvSpPr>
            <p:cNvPr id="250" name="Google Shape;250;p25"/>
            <p:cNvSpPr/>
            <p:nvPr/>
          </p:nvSpPr>
          <p:spPr>
            <a:xfrm>
              <a:off x="1951947" y="2494544"/>
              <a:ext cx="3124200" cy="708958"/>
            </a:xfrm>
            <a:prstGeom prst="wedgeRectCallout">
              <a:avLst>
                <a:gd name="adj1" fmla="val -33001"/>
                <a:gd name="adj2" fmla="val -88031"/>
              </a:avLst>
            </a:prstGeom>
            <a:solidFill>
              <a:srgbClr val="FFD0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2557178" y="2494543"/>
              <a:ext cx="26316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1" u="none" strike="noStrike" cap="none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Dica:</a:t>
              </a:r>
              <a:r>
                <a:rPr lang="en" sz="1400" b="0" i="1" u="none" strike="noStrike" cap="none" dirty="0">
                  <a:solidFill>
                    <a:srgbClr val="002060"/>
                  </a:solidFill>
                  <a:latin typeface="Raleway"/>
                  <a:ea typeface="Raleway"/>
                  <a:cs typeface="Raleway"/>
                  <a:sym typeface="Raleway"/>
                </a:rPr>
                <a:t> Inclua um exemplo relevante para seu cliente. Confere exemplos </a:t>
              </a:r>
              <a:r>
                <a:rPr lang="en" sz="1400" b="1" i="1" u="sng" strike="noStrike" cap="none" dirty="0">
                  <a:solidFill>
                    <a:srgbClr val="0070C0"/>
                  </a:solidFill>
                  <a:latin typeface="Raleway"/>
                  <a:ea typeface="Raleway"/>
                  <a:cs typeface="Raleway"/>
                  <a:sym typeface="Raleway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aqui</a:t>
              </a:r>
              <a:endParaRPr sz="1400" b="1" i="1" u="none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52" name="Google Shape;252;p25" descr="Luces encendidas con relleno sólid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54125" y="2617714"/>
              <a:ext cx="390525" cy="390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p25" descr="Luces encendidas con rellen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3175" y="1060564"/>
            <a:ext cx="39052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/>
          <p:nvPr/>
        </p:nvSpPr>
        <p:spPr>
          <a:xfrm>
            <a:off x="7462679" y="1986744"/>
            <a:ext cx="26682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600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Para empresas do setor </a:t>
            </a:r>
            <a:r>
              <a:rPr lang="en" sz="1600" b="1" i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{{ setor da empresa do cliente }}:</a:t>
            </a:r>
            <a:endParaRPr sz="12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6254650" y="2983175"/>
            <a:ext cx="2063400" cy="1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600" b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Exemplo de sinistro:</a:t>
            </a:r>
            <a:endParaRPr sz="1200" b="1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" name="Google Shape;240;p25">
            <a:extLst>
              <a:ext uri="{FF2B5EF4-FFF2-40B4-BE49-F238E27FC236}">
                <a16:creationId xmlns:a16="http://schemas.microsoft.com/office/drawing/2014/main" id="{14531AD0-160A-44A3-0C83-D7C74CEC331A}"/>
              </a:ext>
            </a:extLst>
          </p:cNvPr>
          <p:cNvGrpSpPr/>
          <p:nvPr/>
        </p:nvGrpSpPr>
        <p:grpSpPr>
          <a:xfrm>
            <a:off x="703066" y="3855908"/>
            <a:ext cx="5257878" cy="2228060"/>
            <a:chOff x="314051" y="1522788"/>
            <a:chExt cx="5038800" cy="2560632"/>
          </a:xfrm>
        </p:grpSpPr>
        <p:sp>
          <p:nvSpPr>
            <p:cNvPr id="6" name="Google Shape;241;p25">
              <a:extLst>
                <a:ext uri="{FF2B5EF4-FFF2-40B4-BE49-F238E27FC236}">
                  <a16:creationId xmlns:a16="http://schemas.microsoft.com/office/drawing/2014/main" id="{DCCF8874-0366-153C-3569-D6674EE204CB}"/>
                </a:ext>
              </a:extLst>
            </p:cNvPr>
            <p:cNvSpPr/>
            <p:nvPr/>
          </p:nvSpPr>
          <p:spPr>
            <a:xfrm>
              <a:off x="314051" y="1522788"/>
              <a:ext cx="5038800" cy="2560632"/>
            </a:xfrm>
            <a:prstGeom prst="roundRect">
              <a:avLst>
                <a:gd name="adj" fmla="val 6288"/>
              </a:avLst>
            </a:prstGeom>
            <a:solidFill>
              <a:srgbClr val="DCE6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143000" marR="508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 dirty="0">
                  <a:solidFill>
                    <a:srgbClr val="39BEC5"/>
                  </a:solidFill>
                  <a:latin typeface="Raleway"/>
                  <a:ea typeface="Raleway"/>
                  <a:cs typeface="Raleway"/>
                  <a:sym typeface="Raleway"/>
                </a:rPr>
                <a:t>Os riscos de n</a:t>
              </a:r>
              <a:r>
                <a:rPr lang="pt-BR" sz="2000" b="1" dirty="0" err="1">
                  <a:solidFill>
                    <a:srgbClr val="39BEC5"/>
                  </a:solidFill>
                  <a:latin typeface="Raleway"/>
                  <a:ea typeface="Raleway"/>
                  <a:cs typeface="Raleway"/>
                  <a:sym typeface="Raleway"/>
                </a:rPr>
                <a:t>ão</a:t>
              </a:r>
              <a:r>
                <a:rPr lang="pt-BR" sz="2000" b="1" dirty="0">
                  <a:solidFill>
                    <a:srgbClr val="39BEC5"/>
                  </a:solidFill>
                  <a:latin typeface="Raleway"/>
                  <a:ea typeface="Raleway"/>
                  <a:cs typeface="Raleway"/>
                  <a:sym typeface="Raleway"/>
                </a:rPr>
                <a:t> ter cobertura</a:t>
              </a:r>
              <a:endParaRPr sz="2000" b="1" dirty="0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1428750" marR="5080" lvl="0" indent="-285750" algn="l" rtl="0">
                <a:lnSpc>
                  <a:spcPct val="107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39BFC6"/>
                </a:buClr>
                <a:buSzPts val="2800"/>
                <a:buFont typeface="Arial" panose="020B0604020202020204" pitchFamily="34" charset="0"/>
                <a:buChar char="•"/>
              </a:pPr>
              <a:r>
                <a:rPr lang="pt-BR" sz="1600" b="1" i="0" u="none" strike="noStrike" cap="none" dirty="0">
                  <a:solidFill>
                    <a:srgbClr val="364F6C"/>
                  </a:solidFill>
                  <a:latin typeface="Raleway"/>
                  <a:ea typeface="Raleway"/>
                  <a:cs typeface="Raleway"/>
                  <a:sym typeface="Raleway"/>
                </a:rPr>
                <a:t>Custos Legais </a:t>
              </a:r>
            </a:p>
            <a:p>
              <a:pPr marL="1428750" marR="5080" lvl="0" indent="-285750" algn="l" rtl="0">
                <a:lnSpc>
                  <a:spcPct val="107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39BFC6"/>
                </a:buClr>
                <a:buSzPts val="2800"/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rgbClr val="364F6C"/>
                  </a:solidFill>
                  <a:latin typeface="Raleway"/>
                  <a:ea typeface="Raleway"/>
                  <a:cs typeface="Raleway"/>
                  <a:sym typeface="Raleway"/>
                </a:rPr>
                <a:t>Perdas Financeiras</a:t>
              </a:r>
              <a:endParaRPr lang="pt-BR" sz="1600" b="1" i="0" u="none" strike="noStrike" cap="none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1428750" marR="5080" lvl="0" indent="-285750" algn="l" rtl="0">
                <a:lnSpc>
                  <a:spcPct val="107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39BFC6"/>
                </a:buClr>
                <a:buSzPts val="2800"/>
                <a:buFont typeface="Arial" panose="020B0604020202020204" pitchFamily="34" charset="0"/>
                <a:buChar char="•"/>
              </a:pPr>
              <a:r>
                <a:rPr lang="pt-BR" sz="1600" b="1" i="0" u="none" strike="noStrike" cap="none" dirty="0">
                  <a:solidFill>
                    <a:srgbClr val="364F6C"/>
                  </a:solidFill>
                  <a:latin typeface="Raleway"/>
                  <a:ea typeface="Raleway"/>
                  <a:cs typeface="Raleway"/>
                  <a:sym typeface="Raleway"/>
                </a:rPr>
                <a:t>Custos por Multas regulatórias</a:t>
              </a:r>
            </a:p>
            <a:p>
              <a:pPr marL="1428750" marR="5080" lvl="0" indent="-285750" algn="l" rtl="0">
                <a:lnSpc>
                  <a:spcPct val="107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39BFC6"/>
                </a:buClr>
                <a:buSzPts val="2800"/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rgbClr val="364F6C"/>
                  </a:solidFill>
                  <a:latin typeface="Raleway"/>
                  <a:ea typeface="Raleway"/>
                  <a:cs typeface="Raleway"/>
                  <a:sym typeface="Raleway"/>
                </a:rPr>
                <a:t>Despesas de r</a:t>
              </a:r>
              <a:r>
                <a:rPr lang="pt-BR" sz="1600" b="1" i="0" u="none" strike="noStrike" cap="none" dirty="0">
                  <a:solidFill>
                    <a:srgbClr val="364F6C"/>
                  </a:solidFill>
                  <a:latin typeface="Raleway"/>
                  <a:ea typeface="Raleway"/>
                  <a:cs typeface="Raleway"/>
                  <a:sym typeface="Raleway"/>
                </a:rPr>
                <a:t>ecuperação de Dados </a:t>
              </a:r>
            </a:p>
            <a:p>
              <a:pPr marL="1428750" marR="5080" lvl="0" indent="-285750" algn="l" rtl="0">
                <a:lnSpc>
                  <a:spcPct val="107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39BFC6"/>
                </a:buClr>
                <a:buSzPts val="2800"/>
                <a:buFont typeface="Arial" panose="020B0604020202020204" pitchFamily="34" charset="0"/>
                <a:buChar char="•"/>
              </a:pPr>
              <a:r>
                <a:rPr lang="pt-BR" sz="1600" b="1" i="0" u="none" strike="noStrike" cap="none" dirty="0">
                  <a:solidFill>
                    <a:srgbClr val="364F6C"/>
                  </a:solidFill>
                  <a:latin typeface="Raleway"/>
                  <a:ea typeface="Raleway"/>
                  <a:cs typeface="Raleway"/>
                  <a:sym typeface="Raleway"/>
                </a:rPr>
                <a:t>Impacto na Reputação</a:t>
              </a:r>
              <a:endParaRPr sz="1600" b="1" i="0" u="none" strike="noStrike" cap="none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7" name="Google Shape;242;p25" descr="Shield with solid fill">
              <a:extLst>
                <a:ext uri="{FF2B5EF4-FFF2-40B4-BE49-F238E27FC236}">
                  <a16:creationId xmlns:a16="http://schemas.microsoft.com/office/drawing/2014/main" id="{2238917B-F255-D426-96AD-4EC23E76BCB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5301" y="1590824"/>
              <a:ext cx="914400" cy="9466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239;p25" descr="Checklist with solid fill">
            <a:extLst>
              <a:ext uri="{FF2B5EF4-FFF2-40B4-BE49-F238E27FC236}">
                <a16:creationId xmlns:a16="http://schemas.microsoft.com/office/drawing/2014/main" id="{9F3F020D-F625-3E1F-69BF-B01D42983C6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4316" y="1709600"/>
            <a:ext cx="914400" cy="9181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5;p25">
            <a:extLst>
              <a:ext uri="{FF2B5EF4-FFF2-40B4-BE49-F238E27FC236}">
                <a16:creationId xmlns:a16="http://schemas.microsoft.com/office/drawing/2014/main" id="{7E4C8863-036A-98D7-80C6-BEDD9338450B}"/>
              </a:ext>
            </a:extLst>
          </p:cNvPr>
          <p:cNvSpPr txBox="1"/>
          <p:nvPr/>
        </p:nvSpPr>
        <p:spPr>
          <a:xfrm>
            <a:off x="8927154" y="2983175"/>
            <a:ext cx="2366296" cy="1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1600" b="1" dirty="0">
                <a:solidFill>
                  <a:srgbClr val="364F6C"/>
                </a:solidFill>
                <a:latin typeface="Raleway"/>
                <a:ea typeface="Raleway"/>
                <a:cs typeface="Raleway"/>
                <a:sym typeface="Raleway"/>
              </a:rPr>
              <a:t>Casos de uso do seguro</a:t>
            </a:r>
            <a:endParaRPr sz="1200" b="1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/>
        </p:nvSpPr>
        <p:spPr>
          <a:xfrm>
            <a:off x="314050" y="796994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Como funciona o </a:t>
            </a:r>
            <a:r>
              <a:rPr lang="en" sz="3100" b="1" i="0" u="none" strike="noStrike" cap="none">
                <a:solidFill>
                  <a:srgbClr val="39BFC6"/>
                </a:solidFill>
                <a:latin typeface="Raleway"/>
                <a:ea typeface="Raleway"/>
                <a:cs typeface="Raleway"/>
                <a:sym typeface="Raleway"/>
              </a:rPr>
              <a:t>Seguro Cyber</a:t>
            </a:r>
            <a:r>
              <a:rPr lang="en" sz="31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3100" b="1" i="0" u="none" strike="noStrike" cap="none">
              <a:solidFill>
                <a:srgbClr val="39BE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85" name="Google Shape;285;p26"/>
          <p:cNvGrpSpPr/>
          <p:nvPr/>
        </p:nvGrpSpPr>
        <p:grpSpPr>
          <a:xfrm>
            <a:off x="4020569" y="1461738"/>
            <a:ext cx="3789111" cy="580361"/>
            <a:chOff x="3742188" y="1460835"/>
            <a:chExt cx="3789111" cy="580361"/>
          </a:xfrm>
        </p:grpSpPr>
        <p:sp>
          <p:nvSpPr>
            <p:cNvPr id="286" name="Google Shape;286;p26"/>
            <p:cNvSpPr/>
            <p:nvPr/>
          </p:nvSpPr>
          <p:spPr>
            <a:xfrm>
              <a:off x="3742188" y="1460835"/>
              <a:ext cx="3789111" cy="580361"/>
            </a:xfrm>
            <a:prstGeom prst="roundRect">
              <a:avLst>
                <a:gd name="adj" fmla="val 6288"/>
              </a:avLst>
            </a:prstGeom>
            <a:solidFill>
              <a:srgbClr val="1B56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71550" marR="508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Evento Cibernético</a:t>
              </a:r>
              <a:endParaRPr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87" name="Google Shape;287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41143" y="1499430"/>
              <a:ext cx="496261" cy="4962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p26"/>
          <p:cNvGrpSpPr/>
          <p:nvPr/>
        </p:nvGrpSpPr>
        <p:grpSpPr>
          <a:xfrm>
            <a:off x="3061297" y="2336842"/>
            <a:ext cx="5635027" cy="400598"/>
            <a:chOff x="3044668" y="2148924"/>
            <a:chExt cx="5074266" cy="588516"/>
          </a:xfrm>
        </p:grpSpPr>
        <p:sp>
          <p:nvSpPr>
            <p:cNvPr id="289" name="Google Shape;289;p26"/>
            <p:cNvSpPr/>
            <p:nvPr/>
          </p:nvSpPr>
          <p:spPr>
            <a:xfrm rot="10800000">
              <a:off x="3044668" y="2148924"/>
              <a:ext cx="2599327" cy="588516"/>
            </a:xfrm>
            <a:prstGeom prst="bentUpArrow">
              <a:avLst>
                <a:gd name="adj1" fmla="val 16908"/>
                <a:gd name="adj2" fmla="val 25000"/>
                <a:gd name="adj3" fmla="val 25000"/>
              </a:avLst>
            </a:prstGeom>
            <a:solidFill>
              <a:srgbClr val="1B56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 rot="10800000" flipH="1">
              <a:off x="5643995" y="2148924"/>
              <a:ext cx="2474939" cy="588516"/>
            </a:xfrm>
            <a:prstGeom prst="bentUpArrow">
              <a:avLst>
                <a:gd name="adj1" fmla="val 16908"/>
                <a:gd name="adj2" fmla="val 25000"/>
                <a:gd name="adj3" fmla="val 25000"/>
              </a:avLst>
            </a:prstGeom>
            <a:solidFill>
              <a:srgbClr val="1B56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26"/>
          <p:cNvSpPr/>
          <p:nvPr/>
        </p:nvSpPr>
        <p:spPr>
          <a:xfrm>
            <a:off x="5872263" y="2008069"/>
            <a:ext cx="85725" cy="359989"/>
          </a:xfrm>
          <a:prstGeom prst="flowChartProcess">
            <a:avLst/>
          </a:prstGeom>
          <a:solidFill>
            <a:srgbClr val="1B5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26"/>
          <p:cNvGrpSpPr/>
          <p:nvPr/>
        </p:nvGrpSpPr>
        <p:grpSpPr>
          <a:xfrm>
            <a:off x="752475" y="2763939"/>
            <a:ext cx="4862513" cy="1356621"/>
            <a:chOff x="752475" y="2763939"/>
            <a:chExt cx="4862513" cy="1356621"/>
          </a:xfrm>
        </p:grpSpPr>
        <p:sp>
          <p:nvSpPr>
            <p:cNvPr id="293" name="Google Shape;293;p26"/>
            <p:cNvSpPr/>
            <p:nvPr/>
          </p:nvSpPr>
          <p:spPr>
            <a:xfrm>
              <a:off x="752475" y="2763939"/>
              <a:ext cx="4862513" cy="1356621"/>
            </a:xfrm>
            <a:prstGeom prst="roundRect">
              <a:avLst>
                <a:gd name="adj" fmla="val 2777"/>
              </a:avLst>
            </a:prstGeom>
            <a:solidFill>
              <a:srgbClr val="1B56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71550" marR="508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Danos à Empresa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0" marR="5080" lvl="0" indent="-1714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FC6"/>
                </a:buClr>
                <a:buSzPts val="1800"/>
                <a:buFont typeface="Noto Sans Symbols"/>
                <a:buChar char="▪"/>
              </a:pPr>
              <a:r>
                <a:rPr lang="en" sz="1200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Perda de dados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0" marR="5080" lvl="0" indent="-1714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FC6"/>
                </a:buClr>
                <a:buSzPts val="1800"/>
                <a:buFont typeface="Noto Sans Symbols"/>
                <a:buChar char="▪"/>
              </a:pPr>
              <a:r>
                <a:rPr lang="en" sz="1200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Indisponibilidade de Sistemas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0" marR="5080" lvl="0" indent="-1714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FC6"/>
                </a:buClr>
                <a:buSzPts val="1800"/>
                <a:buFont typeface="Noto Sans Symbols"/>
                <a:buChar char="▪"/>
              </a:pPr>
              <a:r>
                <a:rPr lang="en" sz="1200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Ataques de </a:t>
              </a:r>
              <a:r>
                <a:rPr lang="en" sz="1200" b="0" i="1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Ransomware</a:t>
              </a:r>
              <a:endParaRPr sz="1200" b="0" i="1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94" name="Google Shape;294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4402" y="2763939"/>
              <a:ext cx="522844" cy="5227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5" name="Google Shape;295;p26"/>
          <p:cNvSpPr/>
          <p:nvPr/>
        </p:nvSpPr>
        <p:spPr>
          <a:xfrm>
            <a:off x="6182022" y="2763939"/>
            <a:ext cx="4862513" cy="1356621"/>
          </a:xfrm>
          <a:prstGeom prst="roundRect">
            <a:avLst>
              <a:gd name="adj" fmla="val 2075"/>
            </a:avLst>
          </a:prstGeom>
          <a:solidFill>
            <a:srgbClr val="1B56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155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Resp. por danos a Terceiros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508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8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Vazamento de Dados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508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8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Investigação Regulatória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508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8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Ações Judiciais</a:t>
            </a:r>
            <a:endParaRPr sz="1200" b="0" i="1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71550" marR="5080" lvl="0" indent="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752474" y="4181120"/>
            <a:ext cx="4862513" cy="1905356"/>
          </a:xfrm>
          <a:prstGeom prst="roundRect">
            <a:avLst>
              <a:gd name="adj" fmla="val 1785"/>
            </a:avLst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15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O Seguro </a:t>
            </a:r>
            <a:r>
              <a:rPr lang="en" sz="2000" b="1" i="0" u="none" strike="noStrike" cap="none" dirty="0">
                <a:solidFill>
                  <a:srgbClr val="283B52"/>
                </a:solidFill>
                <a:latin typeface="Raleway"/>
                <a:ea typeface="Raleway"/>
                <a:cs typeface="Raleway"/>
                <a:sym typeface="Raleway"/>
              </a:rPr>
              <a:t>cobre</a:t>
            </a:r>
            <a:r>
              <a:rPr lang="en" sz="2000" b="1" i="0" u="none" strike="noStrike" cap="none" dirty="0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2000" b="0" i="0" u="none" strike="noStrike" cap="none" dirty="0">
              <a:solidFill>
                <a:srgbClr val="283B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700"/>
              <a:buFont typeface="Noto Sans Symbols"/>
              <a:buChar char="▪"/>
            </a:pPr>
            <a:r>
              <a:rPr lang="en" sz="1100" b="0" i="0" u="none" strike="noStrike" cap="none" dirty="0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Custos de restauração de dados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700"/>
              <a:buFont typeface="Noto Sans Symbols"/>
              <a:buChar char="▪"/>
            </a:pPr>
            <a:r>
              <a:rPr lang="en" sz="1100" b="0" i="0" u="none" strike="noStrike" cap="none" dirty="0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Custos forenses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700"/>
              <a:buFont typeface="Noto Sans Symbols"/>
              <a:buChar char="▪"/>
            </a:pPr>
            <a:r>
              <a:rPr lang="en" sz="1100" b="0" i="0" u="none" strike="noStrike" cap="none" dirty="0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Custos de monitoramento de crédito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700"/>
              <a:buFont typeface="Noto Sans Symbols"/>
              <a:buChar char="▪"/>
            </a:pPr>
            <a:r>
              <a:rPr lang="en" sz="1100" b="0" i="0" u="none" strike="noStrike" cap="none" dirty="0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Custos de extorsão cibernética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700"/>
              <a:buFont typeface="Noto Sans Symbols"/>
              <a:buChar char="▪"/>
            </a:pPr>
            <a:r>
              <a:rPr lang="en" sz="1100" b="0" i="0" u="none" strike="noStrike" cap="none" dirty="0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Custos de comunicação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700"/>
              <a:buFont typeface="Noto Sans Symbols"/>
              <a:buChar char="▪"/>
            </a:pPr>
            <a:r>
              <a:rPr lang="en" sz="1100" b="0" i="0" u="none" strike="noStrike" cap="none" dirty="0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Custos de Publicidade</a:t>
            </a:r>
          </a:p>
          <a:p>
            <a:pPr marL="1143000" marR="0" lvl="0" indent="-222250" algn="l" rtl="0">
              <a:spcBef>
                <a:spcPts val="0"/>
              </a:spcBef>
              <a:spcAft>
                <a:spcPts val="0"/>
              </a:spcAft>
              <a:buClr>
                <a:srgbClr val="39BFC6"/>
              </a:buClr>
              <a:buSzPts val="1700"/>
              <a:buFont typeface="Noto Sans Symbols"/>
              <a:buChar char="▪"/>
            </a:pPr>
            <a:r>
              <a:rPr lang="en" sz="1100" b="0" i="0" u="none" strike="noStrike" cap="none" dirty="0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Lucros Cessantes</a:t>
            </a:r>
            <a:endParaRPr sz="1300" b="0" i="0" u="none" strike="noStrike" cap="none" dirty="0">
              <a:solidFill>
                <a:srgbClr val="283B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83B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83B5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9123" y="2797530"/>
            <a:ext cx="526469" cy="52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4402" y="4177850"/>
            <a:ext cx="526469" cy="52646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6"/>
          <p:cNvSpPr/>
          <p:nvPr/>
        </p:nvSpPr>
        <p:spPr>
          <a:xfrm>
            <a:off x="6177338" y="4181120"/>
            <a:ext cx="4862513" cy="1905356"/>
          </a:xfrm>
          <a:prstGeom prst="roundRect">
            <a:avLst>
              <a:gd name="adj" fmla="val 1785"/>
            </a:avLst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15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O Seguro </a:t>
            </a:r>
            <a:r>
              <a:rPr lang="en" sz="2000" b="1" i="0" u="none" strike="noStrike" cap="none">
                <a:solidFill>
                  <a:srgbClr val="283B52"/>
                </a:solidFill>
                <a:latin typeface="Raleway"/>
                <a:ea typeface="Raleway"/>
                <a:cs typeface="Raleway"/>
                <a:sym typeface="Raleway"/>
              </a:rPr>
              <a:t>cobre</a:t>
            </a:r>
            <a:r>
              <a:rPr lang="en" sz="2000" b="1" i="0" u="none" strike="noStrike" cap="none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2000" b="0" i="0" u="none" strike="noStrike" cap="none">
              <a:solidFill>
                <a:srgbClr val="283B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9BFC6"/>
              </a:buClr>
              <a:buSzPts val="18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Custos de defesa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BFC6"/>
              </a:buClr>
              <a:buSzPts val="18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Indenizações à terceiros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BFC6"/>
              </a:buClr>
              <a:buSzPts val="18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Acordos judiciais e extrajudiciais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BFC6"/>
              </a:buClr>
              <a:buSzPts val="1800"/>
              <a:buFont typeface="Noto Sans Symbols"/>
              <a:buChar char="▪"/>
            </a:pPr>
            <a:r>
              <a:rPr lang="en" sz="1200" b="0" i="0" u="none" strike="noStrike" cap="none">
                <a:solidFill>
                  <a:srgbClr val="283B51"/>
                </a:solidFill>
                <a:latin typeface="Raleway"/>
                <a:ea typeface="Raleway"/>
                <a:cs typeface="Raleway"/>
                <a:sym typeface="Raleway"/>
              </a:rPr>
              <a:t>Multas e Penalidades</a:t>
            </a:r>
            <a:endParaRPr sz="1200" b="0" i="0" u="none" strike="noStrike" cap="none">
              <a:solidFill>
                <a:srgbClr val="283B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83B5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83B5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59123" y="4177850"/>
            <a:ext cx="526469" cy="52646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6"/>
          <p:cNvSpPr/>
          <p:nvPr/>
        </p:nvSpPr>
        <p:spPr>
          <a:xfrm>
            <a:off x="3463313" y="6068619"/>
            <a:ext cx="5710239" cy="562787"/>
          </a:xfrm>
          <a:prstGeom prst="wedgeRoundRectCallout">
            <a:avLst>
              <a:gd name="adj1" fmla="val -39015"/>
              <a:gd name="adj2" fmla="val 81117"/>
              <a:gd name="adj3" fmla="val 16667"/>
            </a:avLst>
          </a:prstGeom>
          <a:solidFill>
            <a:srgbClr val="FFD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2" name="Google Shape;302;p26" descr="Luces encendidas con relleno sólid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75842" y="6143058"/>
            <a:ext cx="413906" cy="4139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6"/>
          <p:cNvSpPr/>
          <p:nvPr/>
        </p:nvSpPr>
        <p:spPr>
          <a:xfrm>
            <a:off x="4104066" y="6110688"/>
            <a:ext cx="471011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1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Dica:</a:t>
            </a:r>
            <a:r>
              <a:rPr lang="en" sz="1400" b="0" i="1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0" i="1" u="none" strike="noStrike" cap="none" dirty="0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Se quiser dar mais detalhes sobre como funciona apólice em caso de incidente cibernético, confira este slide </a:t>
            </a:r>
            <a:r>
              <a:rPr lang="en" sz="1200" b="1" i="1" u="sng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aqui.</a:t>
            </a:r>
            <a:endParaRPr sz="1400" b="1" i="1" u="none" strike="noStrike" cap="none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4" name="Google Shape;304;p26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/>
          <p:nvPr/>
        </p:nvSpPr>
        <p:spPr>
          <a:xfrm>
            <a:off x="1616805" y="2099384"/>
            <a:ext cx="2654400" cy="854069"/>
          </a:xfrm>
          <a:prstGeom prst="roundRect">
            <a:avLst>
              <a:gd name="adj" fmla="val 6288"/>
            </a:avLst>
          </a:prstGeom>
          <a:solidFill>
            <a:srgbClr val="1B5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Backup</a:t>
            </a:r>
            <a:endParaRPr sz="1600" b="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3946" y="2243922"/>
            <a:ext cx="650070" cy="62193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/>
          <p:nvPr/>
        </p:nvSpPr>
        <p:spPr>
          <a:xfrm>
            <a:off x="4678381" y="2097515"/>
            <a:ext cx="2816928" cy="854070"/>
          </a:xfrm>
          <a:prstGeom prst="roundRect">
            <a:avLst>
              <a:gd name="adj" fmla="val 6288"/>
            </a:avLst>
          </a:prstGeom>
          <a:solidFill>
            <a:srgbClr val="1B5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7155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Anti-Hacker</a:t>
            </a:r>
            <a:endParaRPr sz="1800" b="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3" name="Google Shape;313;p27"/>
          <p:cNvSpPr txBox="1"/>
          <p:nvPr/>
        </p:nvSpPr>
        <p:spPr>
          <a:xfrm>
            <a:off x="1616804" y="3033794"/>
            <a:ext cx="2668257" cy="65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Até 250GB de backup com nível de segurança corporativa para sua empresa.</a:t>
            </a:r>
            <a:endParaRPr sz="12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27"/>
          <p:cNvSpPr txBox="1"/>
          <p:nvPr/>
        </p:nvSpPr>
        <p:spPr>
          <a:xfrm>
            <a:off x="4734079" y="3033794"/>
            <a:ext cx="2668257" cy="85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Ferramentas para impedir acesso não autorizado e sequestro do seu computador, incluindo </a:t>
            </a:r>
            <a:r>
              <a:rPr lang="en" sz="1200" b="0" i="1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anti-phishing</a:t>
            </a:r>
            <a:r>
              <a:rPr lang="en" sz="12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e </a:t>
            </a:r>
            <a:r>
              <a:rPr lang="en" sz="1200" b="0" i="1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firewall</a:t>
            </a:r>
            <a:r>
              <a:rPr lang="en" sz="12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7888629" y="2097515"/>
            <a:ext cx="2922534" cy="854070"/>
          </a:xfrm>
          <a:prstGeom prst="roundRect">
            <a:avLst>
              <a:gd name="adj" fmla="val 6288"/>
            </a:avLst>
          </a:prstGeom>
          <a:solidFill>
            <a:srgbClr val="1B5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7155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Remoção de ameaças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291" y="2221092"/>
            <a:ext cx="650070" cy="62193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7"/>
          <p:cNvSpPr txBox="1"/>
          <p:nvPr/>
        </p:nvSpPr>
        <p:spPr>
          <a:xfrm>
            <a:off x="7944327" y="3033793"/>
            <a:ext cx="2668257" cy="85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200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Tecnologías</a:t>
            </a:r>
            <a:r>
              <a:rPr lang="en" sz="12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 para detectar vulnerabilidades, remover vírus e reparar seu PC caso ele já tenha sido infectado.</a:t>
            </a:r>
            <a:endParaRPr sz="12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27"/>
          <p:cNvSpPr/>
          <p:nvPr/>
        </p:nvSpPr>
        <p:spPr>
          <a:xfrm>
            <a:off x="1602947" y="4329977"/>
            <a:ext cx="2668257" cy="854069"/>
          </a:xfrm>
          <a:prstGeom prst="roundRect">
            <a:avLst>
              <a:gd name="adj" fmla="val 6288"/>
            </a:avLst>
          </a:prstGeom>
          <a:solidFill>
            <a:srgbClr val="1B5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Navegação privada</a:t>
            </a:r>
            <a:endParaRPr sz="1600" b="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27"/>
          <p:cNvSpPr txBox="1"/>
          <p:nvPr/>
        </p:nvSpPr>
        <p:spPr>
          <a:xfrm>
            <a:off x="1602947" y="5264209"/>
            <a:ext cx="2668257" cy="96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Ferramentas para evitar rastreamento on-line não autorizado, exibição de anúncios não autorizados ou qualquer pessoa que use seus periféricos.</a:t>
            </a:r>
            <a:endParaRPr sz="12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0" name="Google Shape;32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0773" y="2264514"/>
            <a:ext cx="591106" cy="58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3946" y="4463088"/>
            <a:ext cx="650070" cy="62193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4678381" y="4329977"/>
            <a:ext cx="2816928" cy="854070"/>
          </a:xfrm>
          <a:prstGeom prst="roundRect">
            <a:avLst>
              <a:gd name="adj" fmla="val 6288"/>
            </a:avLst>
          </a:prstGeom>
          <a:solidFill>
            <a:srgbClr val="1B5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7155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Otimização de performance</a:t>
            </a:r>
            <a:endParaRPr sz="1800" b="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4733216" y="5270314"/>
            <a:ext cx="2668257" cy="6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200" b="0" i="0" u="none" strike="noStrike" cap="none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Permite liberar espaço em seus dispositivos e melhorar o desempenho do sistema.</a:t>
            </a:r>
            <a:endParaRPr sz="1200" b="0" i="0" u="none" strike="noStrike" cap="none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4" name="Google Shape;324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3216" y="4463088"/>
            <a:ext cx="650070" cy="62193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7"/>
          <p:cNvSpPr/>
          <p:nvPr/>
        </p:nvSpPr>
        <p:spPr>
          <a:xfrm>
            <a:off x="7953285" y="4329976"/>
            <a:ext cx="2857878" cy="854070"/>
          </a:xfrm>
          <a:prstGeom prst="roundRect">
            <a:avLst>
              <a:gd name="adj" fmla="val 6288"/>
            </a:avLst>
          </a:prstGeom>
          <a:solidFill>
            <a:srgbClr val="1B5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508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Proteção bancária on-line</a:t>
            </a: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6" name="Google Shape;326;p27"/>
          <p:cNvSpPr txBox="1"/>
          <p:nvPr/>
        </p:nvSpPr>
        <p:spPr>
          <a:xfrm>
            <a:off x="7960171" y="5264209"/>
            <a:ext cx="2668257" cy="64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Tecnologias avançadas para proteger suas transações online e aplicativos bancários.</a:t>
            </a:r>
            <a:endParaRPr sz="12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7" name="Google Shape;327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10291" y="4463088"/>
            <a:ext cx="650070" cy="62193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7"/>
          <p:cNvSpPr txBox="1"/>
          <p:nvPr/>
        </p:nvSpPr>
        <p:spPr>
          <a:xfrm>
            <a:off x="494924" y="1293713"/>
            <a:ext cx="9370277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Todos os segurados terão acesso até 10 licenças do software antivírus que poderão utilizar para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proteger os dispositivos da empresa, contando com as seguintes características:</a:t>
            </a:r>
            <a:endParaRPr sz="1400" b="0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29;p27"/>
          <p:cNvSpPr txBox="1"/>
          <p:nvPr/>
        </p:nvSpPr>
        <p:spPr>
          <a:xfrm>
            <a:off x="494924" y="720794"/>
            <a:ext cx="11202152" cy="4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b="1" i="0" u="none" strike="noStrike" cap="none" dirty="0">
                <a:solidFill>
                  <a:srgbClr val="39BEC5"/>
                </a:solidFill>
                <a:latin typeface="Raleway"/>
                <a:ea typeface="Raleway"/>
                <a:cs typeface="Raleway"/>
                <a:sym typeface="Raleway"/>
              </a:rPr>
              <a:t>Benefícios adicionais: </a:t>
            </a:r>
            <a:r>
              <a:rPr lang="en" sz="3100" b="0" i="0" u="none" strike="noStrike" cap="none" dirty="0">
                <a:solidFill>
                  <a:srgbClr val="1B5669"/>
                </a:solidFill>
                <a:latin typeface="Raleway"/>
                <a:ea typeface="Raleway"/>
                <a:cs typeface="Raleway"/>
                <a:sym typeface="Raleway"/>
              </a:rPr>
              <a:t>Soluções de </a:t>
            </a:r>
            <a:r>
              <a:rPr lang="en" sz="3100" b="1" i="0" u="none" strike="noStrike" cap="none" dirty="0">
                <a:solidFill>
                  <a:srgbClr val="39BFC6"/>
                </a:solidFill>
                <a:latin typeface="Raleway"/>
                <a:ea typeface="Raleway"/>
                <a:cs typeface="Raleway"/>
                <a:sym typeface="Raleway"/>
              </a:rPr>
              <a:t>cibersegurança</a:t>
            </a:r>
            <a:endParaRPr sz="3100" b="1" i="0" u="none" strike="noStrike" cap="none" dirty="0">
              <a:solidFill>
                <a:srgbClr val="1B566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0" name="Google Shape;330;p27"/>
          <p:cNvSpPr/>
          <p:nvPr/>
        </p:nvSpPr>
        <p:spPr>
          <a:xfrm>
            <a:off x="10990555" y="6182918"/>
            <a:ext cx="878889" cy="339349"/>
          </a:xfrm>
          <a:prstGeom prst="rect">
            <a:avLst/>
          </a:prstGeom>
          <a:solidFill>
            <a:srgbClr val="FFD036"/>
          </a:solidFill>
          <a:ln w="25400" cap="flat" cmpd="sng">
            <a:solidFill>
              <a:srgbClr val="FFD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Inclua o Logo do corretor aqui</a:t>
            </a:r>
            <a:endParaRPr sz="800" b="0" i="0" u="none" strike="noStrike" cap="none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Latu_New">
      <a:dk1>
        <a:srgbClr val="000000"/>
      </a:dk1>
      <a:lt1>
        <a:srgbClr val="FFFFFF"/>
      </a:lt1>
      <a:dk2>
        <a:srgbClr val="7F7F7F"/>
      </a:dk2>
      <a:lt2>
        <a:srgbClr val="FAFAFA"/>
      </a:lt2>
      <a:accent1>
        <a:srgbClr val="267791"/>
      </a:accent1>
      <a:accent2>
        <a:srgbClr val="FF7000"/>
      </a:accent2>
      <a:accent3>
        <a:srgbClr val="F7DAA1"/>
      </a:accent3>
      <a:accent4>
        <a:srgbClr val="364F6D"/>
      </a:accent4>
      <a:accent5>
        <a:srgbClr val="BAF9FC"/>
      </a:accent5>
      <a:accent6>
        <a:srgbClr val="5184B0"/>
      </a:accent6>
      <a:hlink>
        <a:srgbClr val="6880A0"/>
      </a:hlink>
      <a:folHlink>
        <a:srgbClr val="3535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Latu_New">
      <a:dk1>
        <a:srgbClr val="000000"/>
      </a:dk1>
      <a:lt1>
        <a:srgbClr val="FFFFFF"/>
      </a:lt1>
      <a:dk2>
        <a:srgbClr val="7F7F7F"/>
      </a:dk2>
      <a:lt2>
        <a:srgbClr val="FAFAFA"/>
      </a:lt2>
      <a:accent1>
        <a:srgbClr val="267791"/>
      </a:accent1>
      <a:accent2>
        <a:srgbClr val="FF7000"/>
      </a:accent2>
      <a:accent3>
        <a:srgbClr val="F7DAA1"/>
      </a:accent3>
      <a:accent4>
        <a:srgbClr val="364F6D"/>
      </a:accent4>
      <a:accent5>
        <a:srgbClr val="BAF9FC"/>
      </a:accent5>
      <a:accent6>
        <a:srgbClr val="5184B0"/>
      </a:accent6>
      <a:hlink>
        <a:srgbClr val="6880A0"/>
      </a:hlink>
      <a:folHlink>
        <a:srgbClr val="3535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2392</Words>
  <Application>Microsoft Office PowerPoint</Application>
  <PresentationFormat>Widescreen</PresentationFormat>
  <Paragraphs>301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Trebuchet MS</vt:lpstr>
      <vt:lpstr>Calibri</vt:lpstr>
      <vt:lpstr>Tahoma</vt:lpstr>
      <vt:lpstr>Raleway Light</vt:lpstr>
      <vt:lpstr>Lato</vt:lpstr>
      <vt:lpstr>Raleway</vt:lpstr>
      <vt:lpstr>Noto Sans Symbols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Proposta de  Valor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Casos de uso do Seguro Cyber (1/2)</vt:lpstr>
      <vt:lpstr>Casos de uso do Seguro Cyber (2/2)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Alfredo Cavalcante Neto</dc:creator>
  <cp:lastModifiedBy>Alfredo Cavalcante Neto</cp:lastModifiedBy>
  <cp:revision>3</cp:revision>
  <dcterms:created xsi:type="dcterms:W3CDTF">2023-03-02T17:58:22Z</dcterms:created>
  <dcterms:modified xsi:type="dcterms:W3CDTF">2024-09-13T19:51:24Z</dcterms:modified>
</cp:coreProperties>
</file>